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3" r:id="rId18"/>
    <p:sldId id="274" r:id="rId19"/>
    <p:sldId id="275" r:id="rId20"/>
    <p:sldId id="276" r:id="rId21"/>
    <p:sldId id="272" r:id="rId22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6DBE9"/>
          </a:solidFill>
        </a:fill>
      </a:tcStyle>
    </a:wholeTbl>
    <a:band2H>
      <a:tcTxStyle/>
      <a:tcStyle>
        <a:tcBdr/>
        <a:fill>
          <a:solidFill>
            <a:srgbClr val="EBEEF4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1E0EF"/>
          </a:solidFill>
        </a:fill>
      </a:tcStyle>
    </a:wholeTbl>
    <a:band2H>
      <a:tcTxStyle/>
      <a:tcStyle>
        <a:tcBdr/>
        <a:fill>
          <a:solidFill>
            <a:srgbClr val="EAF0F7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9F0D8"/>
          </a:solidFill>
        </a:fill>
      </a:tcStyle>
    </a:wholeTbl>
    <a:band2H>
      <a:tcTxStyle/>
      <a:tcStyle>
        <a:tcBdr/>
        <a:fill>
          <a:solidFill>
            <a:srgbClr val="F4F8EC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595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0" name="Shape 4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39556197"/>
      </p:ext>
    </p:extLst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3" name="Shape 13"/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t>标题文本</a:t>
            </a:r>
          </a:p>
        </p:txBody>
      </p:sp>
      <p:sp>
        <p:nvSpPr>
          <p:cNvPr id="14" name="Shape 14"/>
          <p:cNvSpPr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algn="ctr">
              <a:defRPr sz="2400"/>
            </a:lvl1pPr>
            <a:lvl2pPr marL="0" indent="457200" algn="ctr">
              <a:buSzTx/>
              <a:buNone/>
              <a:defRPr sz="2400"/>
            </a:lvl2pPr>
            <a:lvl3pPr marL="0" indent="914400" algn="ctr">
              <a:buSzTx/>
              <a:buNone/>
              <a:defRPr sz="2400"/>
            </a:lvl3pPr>
            <a:lvl4pPr marL="0" indent="1371600" algn="ctr">
              <a:buSzTx/>
              <a:buNone/>
              <a:defRPr sz="2400"/>
            </a:lvl4pPr>
            <a:lvl5pPr marL="0" indent="1828800" algn="ctr">
              <a:buSzTx/>
              <a:buNone/>
              <a:defRPr sz="24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22" name="Shape 2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23" name="Shape 2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/>
          <p:nvPr/>
        </p:nvSpPr>
        <p:spPr>
          <a:xfrm>
            <a:off x="253875" y="294386"/>
            <a:ext cx="169853" cy="545217"/>
          </a:xfrm>
          <a:prstGeom prst="rect">
            <a:avLst/>
          </a:prstGeom>
          <a:solidFill>
            <a:srgbClr val="FF0000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857786">
              <a:spcBef>
                <a:spcPts val="1000"/>
              </a:spcBef>
              <a:defRPr sz="700" i="1"/>
            </a:pPr>
            <a:endParaRPr/>
          </a:p>
        </p:txBody>
      </p:sp>
      <p:sp>
        <p:nvSpPr>
          <p:cNvPr id="31" name="Shape 3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32" name="Shape 32"/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t>标题文本</a:t>
            </a:r>
          </a:p>
        </p:txBody>
      </p:sp>
      <p:sp>
        <p:nvSpPr>
          <p:cNvPr id="33" name="Shape 33"/>
          <p:cNvSpPr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algn="ctr">
              <a:defRPr sz="2400"/>
            </a:lvl1pPr>
            <a:lvl2pPr marL="0" indent="457200" algn="ctr">
              <a:buSzTx/>
              <a:buNone/>
              <a:defRPr sz="2400"/>
            </a:lvl2pPr>
            <a:lvl3pPr marL="0" indent="914400" algn="ctr">
              <a:buSzTx/>
              <a:buNone/>
              <a:defRPr sz="2400"/>
            </a:lvl3pPr>
            <a:lvl4pPr marL="0" indent="1371600" algn="ctr">
              <a:buSzTx/>
              <a:buNone/>
              <a:defRPr sz="2400"/>
            </a:lvl4pPr>
            <a:lvl5pPr marL="0" indent="1828800" algn="ctr">
              <a:buSzTx/>
              <a:buNone/>
              <a:defRPr sz="24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/>
        </p:nvSpPr>
        <p:spPr>
          <a:xfrm>
            <a:off x="253875" y="294386"/>
            <a:ext cx="169853" cy="545217"/>
          </a:xfrm>
          <a:prstGeom prst="rect">
            <a:avLst/>
          </a:prstGeom>
          <a:solidFill>
            <a:srgbClr val="FF0000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857786">
              <a:spcBef>
                <a:spcPts val="1000"/>
              </a:spcBef>
              <a:defRPr sz="700" i="1"/>
            </a:pPr>
            <a:endParaRPr/>
          </a:p>
        </p:txBody>
      </p:sp>
      <p:sp>
        <p:nvSpPr>
          <p:cNvPr id="3" name="Shape 3"/>
          <p:cNvSpPr>
            <a:spLocks noGrp="1"/>
          </p:cNvSpPr>
          <p:nvPr>
            <p:ph type="sldNum" sz="quarter" idx="2"/>
          </p:nvPr>
        </p:nvSpPr>
        <p:spPr>
          <a:xfrm>
            <a:off x="11865049" y="6596841"/>
            <a:ext cx="153964" cy="135546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ctr" defTabSz="857786">
              <a:defRPr sz="10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4" name="Shape 4"/>
          <p:cNvSpPr>
            <a:spLocks noGrp="1"/>
          </p:cNvSpPr>
          <p:nvPr>
            <p:ph type="title"/>
          </p:nvPr>
        </p:nvSpPr>
        <p:spPr>
          <a:xfrm>
            <a:off x="677547" y="294417"/>
            <a:ext cx="10836921" cy="6818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/>
          <a:p>
            <a:r>
              <a:t>标题文本</a:t>
            </a:r>
          </a:p>
        </p:txBody>
      </p:sp>
      <p:sp>
        <p:nvSpPr>
          <p:cNvPr id="5" name="Shape 5"/>
          <p:cNvSpPr>
            <a:spLocks noGrp="1"/>
          </p:cNvSpPr>
          <p:nvPr>
            <p:ph type="body" idx="1"/>
          </p:nvPr>
        </p:nvSpPr>
        <p:spPr>
          <a:xfrm>
            <a:off x="678007" y="1181105"/>
            <a:ext cx="10836920" cy="49730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ransition spd="med"/>
  <p:txStyles>
    <p:titleStyle>
      <a:lvl1pPr marL="0" marR="0" indent="0" algn="l" defTabSz="1108479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100" b="0" i="0" u="none" strike="noStrike" cap="none" spc="0" baseline="0">
          <a:ln>
            <a:noFill/>
          </a:ln>
          <a:solidFill>
            <a:srgbClr val="FF0000"/>
          </a:solidFill>
          <a:uFillTx/>
          <a:latin typeface="Arial"/>
          <a:ea typeface="Arial"/>
          <a:cs typeface="Arial"/>
          <a:sym typeface="Arial"/>
        </a:defRPr>
      </a:lvl1pPr>
      <a:lvl2pPr marL="0" marR="0" indent="0" algn="l" defTabSz="1108479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100" b="0" i="0" u="none" strike="noStrike" cap="none" spc="0" baseline="0">
          <a:ln>
            <a:noFill/>
          </a:ln>
          <a:solidFill>
            <a:srgbClr val="FF0000"/>
          </a:solidFill>
          <a:uFillTx/>
          <a:latin typeface="Arial"/>
          <a:ea typeface="Arial"/>
          <a:cs typeface="Arial"/>
          <a:sym typeface="Arial"/>
        </a:defRPr>
      </a:lvl2pPr>
      <a:lvl3pPr marL="0" marR="0" indent="0" algn="l" defTabSz="1108479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100" b="0" i="0" u="none" strike="noStrike" cap="none" spc="0" baseline="0">
          <a:ln>
            <a:noFill/>
          </a:ln>
          <a:solidFill>
            <a:srgbClr val="FF0000"/>
          </a:solidFill>
          <a:uFillTx/>
          <a:latin typeface="Arial"/>
          <a:ea typeface="Arial"/>
          <a:cs typeface="Arial"/>
          <a:sym typeface="Arial"/>
        </a:defRPr>
      </a:lvl3pPr>
      <a:lvl4pPr marL="0" marR="0" indent="0" algn="l" defTabSz="1108479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100" b="0" i="0" u="none" strike="noStrike" cap="none" spc="0" baseline="0">
          <a:ln>
            <a:noFill/>
          </a:ln>
          <a:solidFill>
            <a:srgbClr val="FF0000"/>
          </a:solidFill>
          <a:uFillTx/>
          <a:latin typeface="Arial"/>
          <a:ea typeface="Arial"/>
          <a:cs typeface="Arial"/>
          <a:sym typeface="Arial"/>
        </a:defRPr>
      </a:lvl4pPr>
      <a:lvl5pPr marL="0" marR="0" indent="0" algn="l" defTabSz="1108479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100" b="0" i="0" u="none" strike="noStrike" cap="none" spc="0" baseline="0">
          <a:ln>
            <a:noFill/>
          </a:ln>
          <a:solidFill>
            <a:srgbClr val="FF0000"/>
          </a:solidFill>
          <a:uFillTx/>
          <a:latin typeface="Arial"/>
          <a:ea typeface="Arial"/>
          <a:cs typeface="Arial"/>
          <a:sym typeface="Arial"/>
        </a:defRPr>
      </a:lvl5pPr>
      <a:lvl6pPr marL="0" marR="0" indent="434934" algn="l" defTabSz="1108479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100" b="0" i="0" u="none" strike="noStrike" cap="none" spc="0" baseline="0">
          <a:ln>
            <a:noFill/>
          </a:ln>
          <a:solidFill>
            <a:srgbClr val="FF0000"/>
          </a:solidFill>
          <a:uFillTx/>
          <a:latin typeface="Arial"/>
          <a:ea typeface="Arial"/>
          <a:cs typeface="Arial"/>
          <a:sym typeface="Arial"/>
        </a:defRPr>
      </a:lvl6pPr>
      <a:lvl7pPr marL="0" marR="0" indent="869868" algn="l" defTabSz="1108479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100" b="0" i="0" u="none" strike="noStrike" cap="none" spc="0" baseline="0">
          <a:ln>
            <a:noFill/>
          </a:ln>
          <a:solidFill>
            <a:srgbClr val="FF0000"/>
          </a:solidFill>
          <a:uFillTx/>
          <a:latin typeface="Arial"/>
          <a:ea typeface="Arial"/>
          <a:cs typeface="Arial"/>
          <a:sym typeface="Arial"/>
        </a:defRPr>
      </a:lvl7pPr>
      <a:lvl8pPr marL="0" marR="0" indent="1304803" algn="l" defTabSz="1108479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100" b="0" i="0" u="none" strike="noStrike" cap="none" spc="0" baseline="0">
          <a:ln>
            <a:noFill/>
          </a:ln>
          <a:solidFill>
            <a:srgbClr val="FF0000"/>
          </a:solidFill>
          <a:uFillTx/>
          <a:latin typeface="Arial"/>
          <a:ea typeface="Arial"/>
          <a:cs typeface="Arial"/>
          <a:sym typeface="Arial"/>
        </a:defRPr>
      </a:lvl8pPr>
      <a:lvl9pPr marL="0" marR="0" indent="1739737" algn="l" defTabSz="1108479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100" b="0" i="0" u="none" strike="noStrike" cap="none" spc="0" baseline="0">
          <a:ln>
            <a:noFill/>
          </a:ln>
          <a:solidFill>
            <a:srgbClr val="FF0000"/>
          </a:solidFill>
          <a:uFillTx/>
          <a:latin typeface="Arial"/>
          <a:ea typeface="Arial"/>
          <a:cs typeface="Arial"/>
          <a:sym typeface="Arial"/>
        </a:defRPr>
      </a:lvl9pPr>
    </p:titleStyle>
    <p:bodyStyle>
      <a:lvl1pPr marL="0" marR="0" indent="0" algn="l" defTabSz="857786" rtl="0" latinLnBrk="0">
        <a:lnSpc>
          <a:spcPct val="100000"/>
        </a:lnSpc>
        <a:spcBef>
          <a:spcPts val="100"/>
        </a:spcBef>
        <a:spcAft>
          <a:spcPts val="0"/>
        </a:spcAft>
        <a:buClrTx/>
        <a:buSzTx/>
        <a:buFontTx/>
        <a:buNone/>
        <a:tabLst/>
        <a:defRPr sz="15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1pPr>
      <a:lvl2pPr marL="218978" marR="0" indent="-218978" algn="l" defTabSz="857786" rtl="0" latinLnBrk="0">
        <a:lnSpc>
          <a:spcPct val="100000"/>
        </a:lnSpc>
        <a:spcBef>
          <a:spcPts val="100"/>
        </a:spcBef>
        <a:spcAft>
          <a:spcPts val="0"/>
        </a:spcAft>
        <a:buClrTx/>
        <a:buSzPct val="100000"/>
        <a:buFontTx/>
        <a:buChar char="•"/>
        <a:tabLst/>
        <a:defRPr sz="15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2pPr>
      <a:lvl3pPr marL="473386" marR="0" indent="-254409" algn="l" defTabSz="857786" rtl="0" latinLnBrk="0">
        <a:lnSpc>
          <a:spcPct val="100000"/>
        </a:lnSpc>
        <a:spcBef>
          <a:spcPts val="100"/>
        </a:spcBef>
        <a:spcAft>
          <a:spcPts val="0"/>
        </a:spcAft>
        <a:buClrTx/>
        <a:buSzPct val="100000"/>
        <a:buFontTx/>
        <a:buChar char="–"/>
        <a:tabLst/>
        <a:defRPr sz="15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3pPr>
      <a:lvl4pPr marL="727774" marR="0" indent="-288308" algn="l" defTabSz="857786" rtl="0" latinLnBrk="0">
        <a:lnSpc>
          <a:spcPct val="100000"/>
        </a:lnSpc>
        <a:spcBef>
          <a:spcPts val="100"/>
        </a:spcBef>
        <a:spcAft>
          <a:spcPts val="0"/>
        </a:spcAft>
        <a:buClrTx/>
        <a:buSzPct val="100000"/>
        <a:buFontTx/>
        <a:buChar char="–"/>
        <a:tabLst/>
        <a:defRPr sz="15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4pPr>
      <a:lvl5pPr marL="979358" marR="0" indent="-328467" algn="l" defTabSz="857786" rtl="0" latinLnBrk="0">
        <a:lnSpc>
          <a:spcPct val="100000"/>
        </a:lnSpc>
        <a:spcBef>
          <a:spcPts val="100"/>
        </a:spcBef>
        <a:spcAft>
          <a:spcPts val="0"/>
        </a:spcAft>
        <a:buClrTx/>
        <a:buSzPct val="100000"/>
        <a:buFontTx/>
        <a:buChar char="–"/>
        <a:tabLst/>
        <a:defRPr sz="15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5pPr>
      <a:lvl6pPr marL="1646483" marR="0" indent="-379434" algn="l" defTabSz="857786" rtl="0" latinLnBrk="0">
        <a:lnSpc>
          <a:spcPct val="100000"/>
        </a:lnSpc>
        <a:spcBef>
          <a:spcPts val="100"/>
        </a:spcBef>
        <a:spcAft>
          <a:spcPts val="0"/>
        </a:spcAft>
        <a:buClrTx/>
        <a:buSzPct val="100000"/>
        <a:buFontTx/>
        <a:buChar char="–"/>
        <a:tabLst/>
        <a:defRPr sz="15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6pPr>
      <a:lvl7pPr marL="2081417" marR="0" indent="-379434" algn="l" defTabSz="857786" rtl="0" latinLnBrk="0">
        <a:lnSpc>
          <a:spcPct val="100000"/>
        </a:lnSpc>
        <a:spcBef>
          <a:spcPts val="100"/>
        </a:spcBef>
        <a:spcAft>
          <a:spcPts val="0"/>
        </a:spcAft>
        <a:buClrTx/>
        <a:buSzPct val="100000"/>
        <a:buFontTx/>
        <a:buChar char="–"/>
        <a:tabLst/>
        <a:defRPr sz="15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7pPr>
      <a:lvl8pPr marL="2516352" marR="0" indent="-379434" algn="l" defTabSz="857786" rtl="0" latinLnBrk="0">
        <a:lnSpc>
          <a:spcPct val="100000"/>
        </a:lnSpc>
        <a:spcBef>
          <a:spcPts val="100"/>
        </a:spcBef>
        <a:spcAft>
          <a:spcPts val="0"/>
        </a:spcAft>
        <a:buClrTx/>
        <a:buSzPct val="100000"/>
        <a:buFontTx/>
        <a:buChar char="–"/>
        <a:tabLst/>
        <a:defRPr sz="15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8pPr>
      <a:lvl9pPr marL="2951286" marR="0" indent="-379434" algn="l" defTabSz="857786" rtl="0" latinLnBrk="0">
        <a:lnSpc>
          <a:spcPct val="100000"/>
        </a:lnSpc>
        <a:spcBef>
          <a:spcPts val="100"/>
        </a:spcBef>
        <a:spcAft>
          <a:spcPts val="0"/>
        </a:spcAft>
        <a:buClrTx/>
        <a:buSzPct val="100000"/>
        <a:buFontTx/>
        <a:buChar char="–"/>
        <a:tabLst/>
        <a:defRPr sz="15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9pPr>
    </p:bodyStyle>
    <p:otherStyle>
      <a:lvl1pPr marL="0" marR="0" indent="0" algn="ctr" defTabSz="85778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57200" algn="ctr" defTabSz="85778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14400" algn="ctr" defTabSz="85778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371600" algn="ctr" defTabSz="85778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828800" algn="ctr" defTabSz="85778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2286000" algn="ctr" defTabSz="85778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2743200" algn="ctr" defTabSz="85778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3200400" algn="ctr" defTabSz="85778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3657600" algn="ctr" defTabSz="85778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/>
          <p:nvPr/>
        </p:nvSpPr>
        <p:spPr>
          <a:xfrm>
            <a:off x="3902257" y="7510756"/>
            <a:ext cx="4114801" cy="264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r>
              <a:t>RESTRICTED</a:t>
            </a:r>
          </a:p>
        </p:txBody>
      </p:sp>
      <p:sp>
        <p:nvSpPr>
          <p:cNvPr id="43" name="Shape 43"/>
          <p:cNvSpPr>
            <a:spLocks noGrp="1"/>
          </p:cNvSpPr>
          <p:nvPr>
            <p:ph type="sldNum" sz="quarter" idx="2"/>
          </p:nvPr>
        </p:nvSpPr>
        <p:spPr>
          <a:xfrm>
            <a:off x="11878530" y="6596841"/>
            <a:ext cx="127001" cy="13554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</a:t>
            </a:fld>
            <a:endParaRPr/>
          </a:p>
        </p:txBody>
      </p:sp>
      <p:pic>
        <p:nvPicPr>
          <p:cNvPr id="44" name="image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23644"/>
            <a:ext cx="12192000" cy="6905288"/>
          </a:xfrm>
          <a:prstGeom prst="rect">
            <a:avLst/>
          </a:prstGeom>
          <a:ln w="12700">
            <a:miter lim="400000"/>
          </a:ln>
        </p:spPr>
      </p:pic>
      <p:sp>
        <p:nvSpPr>
          <p:cNvPr id="45" name="Shape 45"/>
          <p:cNvSpPr/>
          <p:nvPr/>
        </p:nvSpPr>
        <p:spPr>
          <a:xfrm>
            <a:off x="3533421" y="4572000"/>
            <a:ext cx="5161247" cy="9169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5400">
                <a:solidFill>
                  <a:srgbClr val="F2F2F2"/>
                </a:solidFill>
                <a:latin typeface="Gulim"/>
                <a:ea typeface="Gulim"/>
                <a:cs typeface="Gulim"/>
                <a:sym typeface="Gulim"/>
              </a:defRPr>
            </a:lvl1pPr>
          </a:lstStyle>
          <a:p>
            <a:r>
              <a:t>Blockchain ATM </a:t>
            </a:r>
          </a:p>
        </p:txBody>
      </p:sp>
      <p:sp>
        <p:nvSpPr>
          <p:cNvPr id="46" name="Shape 46"/>
          <p:cNvSpPr/>
          <p:nvPr/>
        </p:nvSpPr>
        <p:spPr>
          <a:xfrm>
            <a:off x="8017057" y="5926876"/>
            <a:ext cx="3739839" cy="523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800">
                <a:solidFill>
                  <a:srgbClr val="F2F2F2"/>
                </a:solidFill>
                <a:latin typeface="Gulim"/>
                <a:ea typeface="Gulim"/>
                <a:cs typeface="Gulim"/>
                <a:sym typeface="Gulim"/>
              </a:defRPr>
            </a:lvl1pPr>
          </a:lstStyle>
          <a:p>
            <a:r>
              <a:t>By RBWM Self Service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/>
          <p:nvPr/>
        </p:nvSpPr>
        <p:spPr>
          <a:xfrm>
            <a:off x="3902257" y="7510756"/>
            <a:ext cx="4114801" cy="264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r>
              <a:t>RESTRICTED</a:t>
            </a:r>
          </a:p>
        </p:txBody>
      </p:sp>
      <p:sp>
        <p:nvSpPr>
          <p:cNvPr id="207" name="Shape 207"/>
          <p:cNvSpPr>
            <a:spLocks noGrp="1"/>
          </p:cNvSpPr>
          <p:nvPr>
            <p:ph type="sldNum" sz="quarter" idx="2"/>
          </p:nvPr>
        </p:nvSpPr>
        <p:spPr>
          <a:xfrm>
            <a:off x="11865049" y="6596841"/>
            <a:ext cx="153964" cy="13554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10</a:t>
            </a:fld>
            <a:endParaRPr/>
          </a:p>
        </p:txBody>
      </p:sp>
      <p:sp>
        <p:nvSpPr>
          <p:cNvPr id="208" name="Shape 208"/>
          <p:cNvSpPr/>
          <p:nvPr/>
        </p:nvSpPr>
        <p:spPr>
          <a:xfrm>
            <a:off x="584237" y="250308"/>
            <a:ext cx="10836921" cy="41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b">
            <a:spAutoFit/>
          </a:bodyPr>
          <a:lstStyle>
            <a:lvl1pPr defTabSz="1108479">
              <a:lnSpc>
                <a:spcPct val="90000"/>
              </a:lnSpc>
              <a:defRPr sz="2400">
                <a:solidFill>
                  <a:srgbClr val="FF000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TFR - 本行卡在本行机转本行卡</a:t>
            </a:r>
          </a:p>
        </p:txBody>
      </p:sp>
      <p:sp>
        <p:nvSpPr>
          <p:cNvPr id="209" name="Shape 209"/>
          <p:cNvSpPr/>
          <p:nvPr/>
        </p:nvSpPr>
        <p:spPr>
          <a:xfrm>
            <a:off x="3119233" y="1227991"/>
            <a:ext cx="1270001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95" h="19679" extrusionOk="0">
                <a:moveTo>
                  <a:pt x="17579" y="2882"/>
                </a:moveTo>
                <a:cubicBezTo>
                  <a:pt x="19590" y="4803"/>
                  <a:pt x="20595" y="7321"/>
                  <a:pt x="20595" y="9839"/>
                </a:cubicBezTo>
                <a:cubicBezTo>
                  <a:pt x="20595" y="12357"/>
                  <a:pt x="19590" y="14875"/>
                  <a:pt x="17579" y="16796"/>
                </a:cubicBezTo>
                <a:cubicBezTo>
                  <a:pt x="13558" y="20639"/>
                  <a:pt x="7038" y="20639"/>
                  <a:pt x="3016" y="16796"/>
                </a:cubicBezTo>
                <a:cubicBezTo>
                  <a:pt x="-1005" y="12954"/>
                  <a:pt x="-1005" y="6724"/>
                  <a:pt x="3016" y="2882"/>
                </a:cubicBezTo>
                <a:cubicBezTo>
                  <a:pt x="7038" y="-961"/>
                  <a:pt x="13558" y="-961"/>
                  <a:pt x="17579" y="2882"/>
                </a:cubicBezTo>
                <a:close/>
              </a:path>
            </a:pathLst>
          </a:custGeom>
          <a:blipFill>
            <a:blip r:embed="rId2"/>
          </a:blipFill>
          <a:ln w="12700">
            <a:miter lim="400000"/>
          </a:ln>
          <a:effectLst>
            <a:outerShdw blurRad="101600" dist="25400" dir="5400000" rotWithShape="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t>A001</a:t>
            </a:r>
          </a:p>
        </p:txBody>
      </p:sp>
      <p:sp>
        <p:nvSpPr>
          <p:cNvPr id="210" name="Shape 210"/>
          <p:cNvSpPr/>
          <p:nvPr/>
        </p:nvSpPr>
        <p:spPr>
          <a:xfrm>
            <a:off x="1421580" y="2156732"/>
            <a:ext cx="1270001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95" h="19679" extrusionOk="0">
                <a:moveTo>
                  <a:pt x="17579" y="2882"/>
                </a:moveTo>
                <a:cubicBezTo>
                  <a:pt x="19590" y="4803"/>
                  <a:pt x="20595" y="7321"/>
                  <a:pt x="20595" y="9839"/>
                </a:cubicBezTo>
                <a:cubicBezTo>
                  <a:pt x="20595" y="12357"/>
                  <a:pt x="19590" y="14875"/>
                  <a:pt x="17579" y="16796"/>
                </a:cubicBezTo>
                <a:cubicBezTo>
                  <a:pt x="13558" y="20639"/>
                  <a:pt x="7038" y="20639"/>
                  <a:pt x="3016" y="16796"/>
                </a:cubicBezTo>
                <a:cubicBezTo>
                  <a:pt x="-1005" y="12954"/>
                  <a:pt x="-1005" y="6724"/>
                  <a:pt x="3016" y="2882"/>
                </a:cubicBezTo>
                <a:cubicBezTo>
                  <a:pt x="7038" y="-961"/>
                  <a:pt x="13558" y="-961"/>
                  <a:pt x="17579" y="2882"/>
                </a:cubicBezTo>
                <a:close/>
              </a:path>
            </a:pathLst>
          </a:custGeom>
          <a:blipFill>
            <a:blip r:embed="rId2"/>
          </a:blipFill>
          <a:ln w="12700">
            <a:miter lim="400000"/>
          </a:ln>
          <a:effectLst>
            <a:outerShdw blurRad="101600" dist="25400" dir="5400000" rotWithShape="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t>C002</a:t>
            </a:r>
          </a:p>
        </p:txBody>
      </p:sp>
      <p:sp>
        <p:nvSpPr>
          <p:cNvPr id="211" name="Shape 211"/>
          <p:cNvSpPr/>
          <p:nvPr/>
        </p:nvSpPr>
        <p:spPr>
          <a:xfrm>
            <a:off x="1421580" y="3951147"/>
            <a:ext cx="1270001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95" h="19679" extrusionOk="0">
                <a:moveTo>
                  <a:pt x="17579" y="2882"/>
                </a:moveTo>
                <a:cubicBezTo>
                  <a:pt x="19590" y="4803"/>
                  <a:pt x="20595" y="7321"/>
                  <a:pt x="20595" y="9839"/>
                </a:cubicBezTo>
                <a:cubicBezTo>
                  <a:pt x="20595" y="12357"/>
                  <a:pt x="19590" y="14875"/>
                  <a:pt x="17579" y="16796"/>
                </a:cubicBezTo>
                <a:cubicBezTo>
                  <a:pt x="13558" y="20639"/>
                  <a:pt x="7038" y="20639"/>
                  <a:pt x="3016" y="16796"/>
                </a:cubicBezTo>
                <a:cubicBezTo>
                  <a:pt x="-1005" y="12954"/>
                  <a:pt x="-1005" y="6724"/>
                  <a:pt x="3016" y="2882"/>
                </a:cubicBezTo>
                <a:cubicBezTo>
                  <a:pt x="7038" y="-961"/>
                  <a:pt x="13558" y="-961"/>
                  <a:pt x="17579" y="2882"/>
                </a:cubicBezTo>
                <a:close/>
              </a:path>
            </a:pathLst>
          </a:custGeom>
          <a:blipFill>
            <a:blip r:embed="rId2"/>
          </a:blipFill>
          <a:ln w="12700">
            <a:miter lim="400000"/>
          </a:ln>
          <a:effectLst>
            <a:outerShdw blurRad="101600" dist="25400" dir="5400000" rotWithShape="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t>C001</a:t>
            </a:r>
          </a:p>
        </p:txBody>
      </p:sp>
      <p:sp>
        <p:nvSpPr>
          <p:cNvPr id="212" name="Shape 212"/>
          <p:cNvSpPr/>
          <p:nvPr/>
        </p:nvSpPr>
        <p:spPr>
          <a:xfrm>
            <a:off x="3119233" y="4918766"/>
            <a:ext cx="1270001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95" h="19679" extrusionOk="0">
                <a:moveTo>
                  <a:pt x="17579" y="2882"/>
                </a:moveTo>
                <a:cubicBezTo>
                  <a:pt x="19590" y="4803"/>
                  <a:pt x="20595" y="7321"/>
                  <a:pt x="20595" y="9839"/>
                </a:cubicBezTo>
                <a:cubicBezTo>
                  <a:pt x="20595" y="12357"/>
                  <a:pt x="19590" y="14875"/>
                  <a:pt x="17579" y="16796"/>
                </a:cubicBezTo>
                <a:cubicBezTo>
                  <a:pt x="13558" y="20639"/>
                  <a:pt x="7038" y="20639"/>
                  <a:pt x="3016" y="16796"/>
                </a:cubicBezTo>
                <a:cubicBezTo>
                  <a:pt x="-1005" y="12954"/>
                  <a:pt x="-1005" y="6724"/>
                  <a:pt x="3016" y="2882"/>
                </a:cubicBezTo>
                <a:cubicBezTo>
                  <a:pt x="7038" y="-961"/>
                  <a:pt x="13558" y="-961"/>
                  <a:pt x="17579" y="2882"/>
                </a:cubicBezTo>
                <a:close/>
              </a:path>
            </a:pathLst>
          </a:custGeom>
          <a:blipFill>
            <a:blip r:embed="rId2"/>
          </a:blipFill>
          <a:ln w="12700">
            <a:miter lim="400000"/>
          </a:ln>
          <a:effectLst>
            <a:outerShdw blurRad="101600" dist="25400" dir="5400000" rotWithShape="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t>B002</a:t>
            </a:r>
          </a:p>
        </p:txBody>
      </p:sp>
      <p:sp>
        <p:nvSpPr>
          <p:cNvPr id="213" name="Shape 213"/>
          <p:cNvSpPr/>
          <p:nvPr/>
        </p:nvSpPr>
        <p:spPr>
          <a:xfrm>
            <a:off x="4965700" y="2156732"/>
            <a:ext cx="1270000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95" h="19679" extrusionOk="0">
                <a:moveTo>
                  <a:pt x="17579" y="2882"/>
                </a:moveTo>
                <a:cubicBezTo>
                  <a:pt x="19590" y="4803"/>
                  <a:pt x="20595" y="7321"/>
                  <a:pt x="20595" y="9839"/>
                </a:cubicBezTo>
                <a:cubicBezTo>
                  <a:pt x="20595" y="12357"/>
                  <a:pt x="19590" y="14875"/>
                  <a:pt x="17579" y="16796"/>
                </a:cubicBezTo>
                <a:cubicBezTo>
                  <a:pt x="13558" y="20639"/>
                  <a:pt x="7038" y="20639"/>
                  <a:pt x="3016" y="16796"/>
                </a:cubicBezTo>
                <a:cubicBezTo>
                  <a:pt x="-1005" y="12954"/>
                  <a:pt x="-1005" y="6724"/>
                  <a:pt x="3016" y="2882"/>
                </a:cubicBezTo>
                <a:cubicBezTo>
                  <a:pt x="7038" y="-961"/>
                  <a:pt x="13558" y="-961"/>
                  <a:pt x="17579" y="2882"/>
                </a:cubicBezTo>
                <a:close/>
              </a:path>
            </a:pathLst>
          </a:custGeom>
          <a:blipFill>
            <a:blip r:embed="rId2"/>
          </a:blipFill>
          <a:ln w="12700">
            <a:miter lim="400000"/>
          </a:ln>
          <a:effectLst>
            <a:outerShdw blurRad="101600" dist="25400" dir="5400000" rotWithShape="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t>A002</a:t>
            </a:r>
          </a:p>
        </p:txBody>
      </p:sp>
      <p:sp>
        <p:nvSpPr>
          <p:cNvPr id="214" name="Shape 214"/>
          <p:cNvSpPr/>
          <p:nvPr/>
        </p:nvSpPr>
        <p:spPr>
          <a:xfrm>
            <a:off x="4965700" y="3951147"/>
            <a:ext cx="1270000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95" h="19679" extrusionOk="0">
                <a:moveTo>
                  <a:pt x="17579" y="2882"/>
                </a:moveTo>
                <a:cubicBezTo>
                  <a:pt x="19590" y="4803"/>
                  <a:pt x="20595" y="7321"/>
                  <a:pt x="20595" y="9839"/>
                </a:cubicBezTo>
                <a:cubicBezTo>
                  <a:pt x="20595" y="12357"/>
                  <a:pt x="19590" y="14875"/>
                  <a:pt x="17579" y="16796"/>
                </a:cubicBezTo>
                <a:cubicBezTo>
                  <a:pt x="13558" y="20639"/>
                  <a:pt x="7038" y="20639"/>
                  <a:pt x="3016" y="16796"/>
                </a:cubicBezTo>
                <a:cubicBezTo>
                  <a:pt x="-1005" y="12954"/>
                  <a:pt x="-1005" y="6724"/>
                  <a:pt x="3016" y="2882"/>
                </a:cubicBezTo>
                <a:cubicBezTo>
                  <a:pt x="7038" y="-961"/>
                  <a:pt x="13558" y="-961"/>
                  <a:pt x="17579" y="2882"/>
                </a:cubicBezTo>
                <a:close/>
              </a:path>
            </a:pathLst>
          </a:custGeom>
          <a:blipFill>
            <a:blip r:embed="rId2"/>
          </a:blipFill>
          <a:ln w="12700">
            <a:miter lim="400000"/>
          </a:ln>
          <a:effectLst>
            <a:outerShdw blurRad="101600" dist="25400" dir="5400000" rotWithShape="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t>B001</a:t>
            </a:r>
          </a:p>
        </p:txBody>
      </p:sp>
      <p:sp>
        <p:nvSpPr>
          <p:cNvPr id="215" name="Shape 215"/>
          <p:cNvSpPr/>
          <p:nvPr/>
        </p:nvSpPr>
        <p:spPr>
          <a:xfrm>
            <a:off x="3142840" y="2872064"/>
            <a:ext cx="1518246" cy="14713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95" h="19679" extrusionOk="0">
                <a:moveTo>
                  <a:pt x="17579" y="2882"/>
                </a:moveTo>
                <a:cubicBezTo>
                  <a:pt x="19590" y="4803"/>
                  <a:pt x="20595" y="7321"/>
                  <a:pt x="20595" y="9839"/>
                </a:cubicBezTo>
                <a:cubicBezTo>
                  <a:pt x="20595" y="12357"/>
                  <a:pt x="19590" y="14875"/>
                  <a:pt x="17579" y="16796"/>
                </a:cubicBezTo>
                <a:cubicBezTo>
                  <a:pt x="13558" y="20639"/>
                  <a:pt x="7038" y="20639"/>
                  <a:pt x="3016" y="16796"/>
                </a:cubicBezTo>
                <a:cubicBezTo>
                  <a:pt x="-1005" y="12954"/>
                  <a:pt x="-1005" y="6724"/>
                  <a:pt x="3016" y="2882"/>
                </a:cubicBezTo>
                <a:cubicBezTo>
                  <a:pt x="7038" y="-961"/>
                  <a:pt x="13558" y="-961"/>
                  <a:pt x="17579" y="2882"/>
                </a:cubicBezTo>
                <a:close/>
              </a:path>
            </a:pathLst>
          </a:custGeom>
          <a:blipFill>
            <a:blip r:embed="rId2"/>
          </a:blipFill>
          <a:ln w="12700">
            <a:miter lim="400000"/>
          </a:ln>
          <a:effectLst>
            <a:outerShdw blurRad="101600" dist="25400" dir="5400000" rotWithShape="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t>Blockchain</a:t>
            </a:r>
          </a:p>
        </p:txBody>
      </p:sp>
      <p:sp>
        <p:nvSpPr>
          <p:cNvPr id="216" name="Shape 216"/>
          <p:cNvSpPr/>
          <p:nvPr/>
        </p:nvSpPr>
        <p:spPr>
          <a:xfrm rot="2089036">
            <a:off x="4890482" y="811936"/>
            <a:ext cx="1154718" cy="6209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3498" y="0"/>
                  <a:pt x="6997" y="0"/>
                  <a:pt x="10495" y="0"/>
                </a:cubicBezTo>
                <a:cubicBezTo>
                  <a:pt x="14197" y="0"/>
                  <a:pt x="17898" y="0"/>
                  <a:pt x="21600" y="0"/>
                </a:cubicBez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</a:blip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t>A Bank</a:t>
            </a:r>
          </a:p>
        </p:txBody>
      </p:sp>
      <p:sp>
        <p:nvSpPr>
          <p:cNvPr id="217" name="Shape 217"/>
          <p:cNvSpPr/>
          <p:nvPr/>
        </p:nvSpPr>
        <p:spPr>
          <a:xfrm rot="16240829">
            <a:off x="-95498" y="3214568"/>
            <a:ext cx="1154719" cy="62094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t>C Bank</a:t>
            </a:r>
          </a:p>
        </p:txBody>
      </p:sp>
      <p:sp>
        <p:nvSpPr>
          <p:cNvPr id="218" name="Shape 218"/>
          <p:cNvSpPr/>
          <p:nvPr/>
        </p:nvSpPr>
        <p:spPr>
          <a:xfrm rot="19069391">
            <a:off x="5026699" y="5877682"/>
            <a:ext cx="1154718" cy="62094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t>B Bank</a:t>
            </a:r>
          </a:p>
        </p:txBody>
      </p:sp>
      <p:sp>
        <p:nvSpPr>
          <p:cNvPr id="219" name="Shape 219"/>
          <p:cNvSpPr/>
          <p:nvPr/>
        </p:nvSpPr>
        <p:spPr>
          <a:xfrm>
            <a:off x="6812167" y="890289"/>
            <a:ext cx="4905610" cy="13763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t>事件流：</a:t>
            </a:r>
          </a:p>
          <a:p>
            <a:pPr marL="240631" indent="-240631">
              <a:buSzPct val="100000"/>
              <a:buAutoNum type="arabicPeriod"/>
            </a:pPr>
            <a:r>
              <a:t>A Bank客人在A001上转账给A Bank其它客人</a:t>
            </a:r>
          </a:p>
          <a:p>
            <a:r>
              <a:t>2. A001向A Bank发起请求</a:t>
            </a:r>
          </a:p>
          <a:p>
            <a:r>
              <a:t>3. A Bank 响应A001请求</a:t>
            </a:r>
          </a:p>
        </p:txBody>
      </p:sp>
      <p:sp>
        <p:nvSpPr>
          <p:cNvPr id="220" name="Shape 220"/>
          <p:cNvSpPr/>
          <p:nvPr/>
        </p:nvSpPr>
        <p:spPr>
          <a:xfrm>
            <a:off x="3064527" y="1220176"/>
            <a:ext cx="231277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t>1</a:t>
            </a:r>
          </a:p>
        </p:txBody>
      </p:sp>
      <p:sp>
        <p:nvSpPr>
          <p:cNvPr id="221" name="Shape 221"/>
          <p:cNvSpPr/>
          <p:nvPr/>
        </p:nvSpPr>
        <p:spPr>
          <a:xfrm flipV="1">
            <a:off x="4329990" y="1266413"/>
            <a:ext cx="774438" cy="233084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222" name="Shape 222"/>
          <p:cNvSpPr/>
          <p:nvPr/>
        </p:nvSpPr>
        <p:spPr>
          <a:xfrm>
            <a:off x="4487266" y="1125887"/>
            <a:ext cx="231278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t>2</a:t>
            </a:r>
          </a:p>
        </p:txBody>
      </p:sp>
      <p:sp>
        <p:nvSpPr>
          <p:cNvPr id="223" name="Shape 223"/>
          <p:cNvSpPr/>
          <p:nvPr/>
        </p:nvSpPr>
        <p:spPr>
          <a:xfrm flipH="1">
            <a:off x="4436466" y="1456416"/>
            <a:ext cx="826689" cy="230385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224" name="Shape 224"/>
          <p:cNvSpPr/>
          <p:nvPr/>
        </p:nvSpPr>
        <p:spPr>
          <a:xfrm>
            <a:off x="4762592" y="1497761"/>
            <a:ext cx="231278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t>3</a:t>
            </a:r>
          </a:p>
        </p:txBody>
      </p:sp>
    </p:spTree>
  </p:cSld>
  <p:clrMapOvr>
    <a:masterClrMapping/>
  </p:clrMapOvr>
  <p:transition spd="slow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/>
          <p:nvPr/>
        </p:nvSpPr>
        <p:spPr>
          <a:xfrm>
            <a:off x="3902257" y="7510756"/>
            <a:ext cx="4114801" cy="264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r>
              <a:t>RESTRICTED</a:t>
            </a:r>
          </a:p>
        </p:txBody>
      </p:sp>
      <p:sp>
        <p:nvSpPr>
          <p:cNvPr id="227" name="Shape 227"/>
          <p:cNvSpPr>
            <a:spLocks noGrp="1"/>
          </p:cNvSpPr>
          <p:nvPr>
            <p:ph type="sldNum" sz="quarter" idx="2"/>
          </p:nvPr>
        </p:nvSpPr>
        <p:spPr>
          <a:xfrm>
            <a:off x="11869762" y="6596841"/>
            <a:ext cx="144538" cy="13554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11</a:t>
            </a:fld>
            <a:endParaRPr/>
          </a:p>
        </p:txBody>
      </p:sp>
      <p:sp>
        <p:nvSpPr>
          <p:cNvPr id="228" name="Shape 228"/>
          <p:cNvSpPr/>
          <p:nvPr/>
        </p:nvSpPr>
        <p:spPr>
          <a:xfrm>
            <a:off x="584237" y="250308"/>
            <a:ext cx="10836921" cy="41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b">
            <a:spAutoFit/>
          </a:bodyPr>
          <a:lstStyle>
            <a:lvl1pPr defTabSz="1108479">
              <a:lnSpc>
                <a:spcPct val="90000"/>
              </a:lnSpc>
              <a:defRPr sz="2400">
                <a:solidFill>
                  <a:srgbClr val="FF000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TFR - 本行卡在本行机转给它行卡</a:t>
            </a:r>
          </a:p>
        </p:txBody>
      </p:sp>
      <p:sp>
        <p:nvSpPr>
          <p:cNvPr id="229" name="Shape 229"/>
          <p:cNvSpPr/>
          <p:nvPr/>
        </p:nvSpPr>
        <p:spPr>
          <a:xfrm>
            <a:off x="3119233" y="1227991"/>
            <a:ext cx="1270001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95" h="19679" extrusionOk="0">
                <a:moveTo>
                  <a:pt x="17579" y="2882"/>
                </a:moveTo>
                <a:cubicBezTo>
                  <a:pt x="19590" y="4803"/>
                  <a:pt x="20595" y="7321"/>
                  <a:pt x="20595" y="9839"/>
                </a:cubicBezTo>
                <a:cubicBezTo>
                  <a:pt x="20595" y="12357"/>
                  <a:pt x="19590" y="14875"/>
                  <a:pt x="17579" y="16796"/>
                </a:cubicBezTo>
                <a:cubicBezTo>
                  <a:pt x="13558" y="20639"/>
                  <a:pt x="7038" y="20639"/>
                  <a:pt x="3016" y="16796"/>
                </a:cubicBezTo>
                <a:cubicBezTo>
                  <a:pt x="-1005" y="12954"/>
                  <a:pt x="-1005" y="6724"/>
                  <a:pt x="3016" y="2882"/>
                </a:cubicBezTo>
                <a:cubicBezTo>
                  <a:pt x="7038" y="-961"/>
                  <a:pt x="13558" y="-961"/>
                  <a:pt x="17579" y="2882"/>
                </a:cubicBezTo>
                <a:close/>
              </a:path>
            </a:pathLst>
          </a:custGeom>
          <a:blipFill>
            <a:blip r:embed="rId2"/>
          </a:blipFill>
          <a:ln w="12700">
            <a:miter lim="400000"/>
          </a:ln>
          <a:effectLst>
            <a:outerShdw blurRad="101600" dist="25400" dir="5400000" rotWithShape="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t>A001</a:t>
            </a:r>
          </a:p>
        </p:txBody>
      </p:sp>
      <p:sp>
        <p:nvSpPr>
          <p:cNvPr id="230" name="Shape 230"/>
          <p:cNvSpPr/>
          <p:nvPr/>
        </p:nvSpPr>
        <p:spPr>
          <a:xfrm>
            <a:off x="1421580" y="2156732"/>
            <a:ext cx="1270001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95" h="19679" extrusionOk="0">
                <a:moveTo>
                  <a:pt x="17579" y="2882"/>
                </a:moveTo>
                <a:cubicBezTo>
                  <a:pt x="19590" y="4803"/>
                  <a:pt x="20595" y="7321"/>
                  <a:pt x="20595" y="9839"/>
                </a:cubicBezTo>
                <a:cubicBezTo>
                  <a:pt x="20595" y="12357"/>
                  <a:pt x="19590" y="14875"/>
                  <a:pt x="17579" y="16796"/>
                </a:cubicBezTo>
                <a:cubicBezTo>
                  <a:pt x="13558" y="20639"/>
                  <a:pt x="7038" y="20639"/>
                  <a:pt x="3016" y="16796"/>
                </a:cubicBezTo>
                <a:cubicBezTo>
                  <a:pt x="-1005" y="12954"/>
                  <a:pt x="-1005" y="6724"/>
                  <a:pt x="3016" y="2882"/>
                </a:cubicBezTo>
                <a:cubicBezTo>
                  <a:pt x="7038" y="-961"/>
                  <a:pt x="13558" y="-961"/>
                  <a:pt x="17579" y="2882"/>
                </a:cubicBezTo>
                <a:close/>
              </a:path>
            </a:pathLst>
          </a:custGeom>
          <a:blipFill>
            <a:blip r:embed="rId2"/>
          </a:blipFill>
          <a:ln w="12700">
            <a:miter lim="400000"/>
          </a:ln>
          <a:effectLst>
            <a:outerShdw blurRad="101600" dist="25400" dir="5400000" rotWithShape="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t>C002</a:t>
            </a:r>
          </a:p>
        </p:txBody>
      </p:sp>
      <p:sp>
        <p:nvSpPr>
          <p:cNvPr id="231" name="Shape 231"/>
          <p:cNvSpPr/>
          <p:nvPr/>
        </p:nvSpPr>
        <p:spPr>
          <a:xfrm>
            <a:off x="1421580" y="3951147"/>
            <a:ext cx="1270001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95" h="19679" extrusionOk="0">
                <a:moveTo>
                  <a:pt x="17579" y="2882"/>
                </a:moveTo>
                <a:cubicBezTo>
                  <a:pt x="19590" y="4803"/>
                  <a:pt x="20595" y="7321"/>
                  <a:pt x="20595" y="9839"/>
                </a:cubicBezTo>
                <a:cubicBezTo>
                  <a:pt x="20595" y="12357"/>
                  <a:pt x="19590" y="14875"/>
                  <a:pt x="17579" y="16796"/>
                </a:cubicBezTo>
                <a:cubicBezTo>
                  <a:pt x="13558" y="20639"/>
                  <a:pt x="7038" y="20639"/>
                  <a:pt x="3016" y="16796"/>
                </a:cubicBezTo>
                <a:cubicBezTo>
                  <a:pt x="-1005" y="12954"/>
                  <a:pt x="-1005" y="6724"/>
                  <a:pt x="3016" y="2882"/>
                </a:cubicBezTo>
                <a:cubicBezTo>
                  <a:pt x="7038" y="-961"/>
                  <a:pt x="13558" y="-961"/>
                  <a:pt x="17579" y="2882"/>
                </a:cubicBezTo>
                <a:close/>
              </a:path>
            </a:pathLst>
          </a:custGeom>
          <a:blipFill>
            <a:blip r:embed="rId2"/>
          </a:blipFill>
          <a:ln w="12700">
            <a:miter lim="400000"/>
          </a:ln>
          <a:effectLst>
            <a:outerShdw blurRad="101600" dist="25400" dir="5400000" rotWithShape="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t>C001</a:t>
            </a:r>
          </a:p>
        </p:txBody>
      </p:sp>
      <p:sp>
        <p:nvSpPr>
          <p:cNvPr id="232" name="Shape 232"/>
          <p:cNvSpPr/>
          <p:nvPr/>
        </p:nvSpPr>
        <p:spPr>
          <a:xfrm>
            <a:off x="3119233" y="4918766"/>
            <a:ext cx="1270001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95" h="19679" extrusionOk="0">
                <a:moveTo>
                  <a:pt x="17579" y="2882"/>
                </a:moveTo>
                <a:cubicBezTo>
                  <a:pt x="19590" y="4803"/>
                  <a:pt x="20595" y="7321"/>
                  <a:pt x="20595" y="9839"/>
                </a:cubicBezTo>
                <a:cubicBezTo>
                  <a:pt x="20595" y="12357"/>
                  <a:pt x="19590" y="14875"/>
                  <a:pt x="17579" y="16796"/>
                </a:cubicBezTo>
                <a:cubicBezTo>
                  <a:pt x="13558" y="20639"/>
                  <a:pt x="7038" y="20639"/>
                  <a:pt x="3016" y="16796"/>
                </a:cubicBezTo>
                <a:cubicBezTo>
                  <a:pt x="-1005" y="12954"/>
                  <a:pt x="-1005" y="6724"/>
                  <a:pt x="3016" y="2882"/>
                </a:cubicBezTo>
                <a:cubicBezTo>
                  <a:pt x="7038" y="-961"/>
                  <a:pt x="13558" y="-961"/>
                  <a:pt x="17579" y="2882"/>
                </a:cubicBezTo>
                <a:close/>
              </a:path>
            </a:pathLst>
          </a:custGeom>
          <a:blipFill>
            <a:blip r:embed="rId2"/>
          </a:blipFill>
          <a:ln w="12700">
            <a:miter lim="400000"/>
          </a:ln>
          <a:effectLst>
            <a:outerShdw blurRad="101600" dist="25400" dir="5400000" rotWithShape="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t>B002</a:t>
            </a:r>
          </a:p>
        </p:txBody>
      </p:sp>
      <p:sp>
        <p:nvSpPr>
          <p:cNvPr id="233" name="Shape 233"/>
          <p:cNvSpPr/>
          <p:nvPr/>
        </p:nvSpPr>
        <p:spPr>
          <a:xfrm>
            <a:off x="4965700" y="2156732"/>
            <a:ext cx="1270000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95" h="19679" extrusionOk="0">
                <a:moveTo>
                  <a:pt x="17579" y="2882"/>
                </a:moveTo>
                <a:cubicBezTo>
                  <a:pt x="19590" y="4803"/>
                  <a:pt x="20595" y="7321"/>
                  <a:pt x="20595" y="9839"/>
                </a:cubicBezTo>
                <a:cubicBezTo>
                  <a:pt x="20595" y="12357"/>
                  <a:pt x="19590" y="14875"/>
                  <a:pt x="17579" y="16796"/>
                </a:cubicBezTo>
                <a:cubicBezTo>
                  <a:pt x="13558" y="20639"/>
                  <a:pt x="7038" y="20639"/>
                  <a:pt x="3016" y="16796"/>
                </a:cubicBezTo>
                <a:cubicBezTo>
                  <a:pt x="-1005" y="12954"/>
                  <a:pt x="-1005" y="6724"/>
                  <a:pt x="3016" y="2882"/>
                </a:cubicBezTo>
                <a:cubicBezTo>
                  <a:pt x="7038" y="-961"/>
                  <a:pt x="13558" y="-961"/>
                  <a:pt x="17579" y="2882"/>
                </a:cubicBezTo>
                <a:close/>
              </a:path>
            </a:pathLst>
          </a:custGeom>
          <a:blipFill>
            <a:blip r:embed="rId2"/>
          </a:blipFill>
          <a:ln w="12700">
            <a:miter lim="400000"/>
          </a:ln>
          <a:effectLst>
            <a:outerShdw blurRad="101600" dist="25400" dir="5400000" rotWithShape="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t>A002</a:t>
            </a:r>
          </a:p>
        </p:txBody>
      </p:sp>
      <p:sp>
        <p:nvSpPr>
          <p:cNvPr id="234" name="Shape 234"/>
          <p:cNvSpPr/>
          <p:nvPr/>
        </p:nvSpPr>
        <p:spPr>
          <a:xfrm>
            <a:off x="4965700" y="3951147"/>
            <a:ext cx="1270000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95" h="19679" extrusionOk="0">
                <a:moveTo>
                  <a:pt x="17579" y="2882"/>
                </a:moveTo>
                <a:cubicBezTo>
                  <a:pt x="19590" y="4803"/>
                  <a:pt x="20595" y="7321"/>
                  <a:pt x="20595" y="9839"/>
                </a:cubicBezTo>
                <a:cubicBezTo>
                  <a:pt x="20595" y="12357"/>
                  <a:pt x="19590" y="14875"/>
                  <a:pt x="17579" y="16796"/>
                </a:cubicBezTo>
                <a:cubicBezTo>
                  <a:pt x="13558" y="20639"/>
                  <a:pt x="7038" y="20639"/>
                  <a:pt x="3016" y="16796"/>
                </a:cubicBezTo>
                <a:cubicBezTo>
                  <a:pt x="-1005" y="12954"/>
                  <a:pt x="-1005" y="6724"/>
                  <a:pt x="3016" y="2882"/>
                </a:cubicBezTo>
                <a:cubicBezTo>
                  <a:pt x="7038" y="-961"/>
                  <a:pt x="13558" y="-961"/>
                  <a:pt x="17579" y="2882"/>
                </a:cubicBezTo>
                <a:close/>
              </a:path>
            </a:pathLst>
          </a:custGeom>
          <a:blipFill>
            <a:blip r:embed="rId2"/>
          </a:blipFill>
          <a:ln w="12700">
            <a:miter lim="400000"/>
          </a:ln>
          <a:effectLst>
            <a:outerShdw blurRad="101600" dist="25400" dir="5400000" rotWithShape="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t>B001</a:t>
            </a:r>
          </a:p>
        </p:txBody>
      </p:sp>
      <p:sp>
        <p:nvSpPr>
          <p:cNvPr id="235" name="Shape 235"/>
          <p:cNvSpPr/>
          <p:nvPr/>
        </p:nvSpPr>
        <p:spPr>
          <a:xfrm>
            <a:off x="3142840" y="2872064"/>
            <a:ext cx="1518246" cy="14713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95" h="19679" extrusionOk="0">
                <a:moveTo>
                  <a:pt x="17579" y="2882"/>
                </a:moveTo>
                <a:cubicBezTo>
                  <a:pt x="19590" y="4803"/>
                  <a:pt x="20595" y="7321"/>
                  <a:pt x="20595" y="9839"/>
                </a:cubicBezTo>
                <a:cubicBezTo>
                  <a:pt x="20595" y="12357"/>
                  <a:pt x="19590" y="14875"/>
                  <a:pt x="17579" y="16796"/>
                </a:cubicBezTo>
                <a:cubicBezTo>
                  <a:pt x="13558" y="20639"/>
                  <a:pt x="7038" y="20639"/>
                  <a:pt x="3016" y="16796"/>
                </a:cubicBezTo>
                <a:cubicBezTo>
                  <a:pt x="-1005" y="12954"/>
                  <a:pt x="-1005" y="6724"/>
                  <a:pt x="3016" y="2882"/>
                </a:cubicBezTo>
                <a:cubicBezTo>
                  <a:pt x="7038" y="-961"/>
                  <a:pt x="13558" y="-961"/>
                  <a:pt x="17579" y="2882"/>
                </a:cubicBezTo>
                <a:close/>
              </a:path>
            </a:pathLst>
          </a:custGeom>
          <a:blipFill>
            <a:blip r:embed="rId2"/>
          </a:blipFill>
          <a:ln w="12700">
            <a:miter lim="400000"/>
          </a:ln>
          <a:effectLst>
            <a:outerShdw blurRad="101600" dist="25400" dir="5400000" rotWithShape="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t>Blockchain</a:t>
            </a:r>
          </a:p>
        </p:txBody>
      </p:sp>
      <p:sp>
        <p:nvSpPr>
          <p:cNvPr id="236" name="Shape 236"/>
          <p:cNvSpPr/>
          <p:nvPr/>
        </p:nvSpPr>
        <p:spPr>
          <a:xfrm rot="2089036">
            <a:off x="4890482" y="811936"/>
            <a:ext cx="1154718" cy="6209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3498" y="0"/>
                  <a:pt x="6997" y="0"/>
                  <a:pt x="10495" y="0"/>
                </a:cubicBezTo>
                <a:cubicBezTo>
                  <a:pt x="14197" y="0"/>
                  <a:pt x="17898" y="0"/>
                  <a:pt x="21600" y="0"/>
                </a:cubicBez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</a:blip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t>A Bank</a:t>
            </a:r>
          </a:p>
        </p:txBody>
      </p:sp>
      <p:sp>
        <p:nvSpPr>
          <p:cNvPr id="237" name="Shape 237"/>
          <p:cNvSpPr/>
          <p:nvPr/>
        </p:nvSpPr>
        <p:spPr>
          <a:xfrm rot="16240829">
            <a:off x="-95498" y="3214568"/>
            <a:ext cx="1154719" cy="62094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t>C Bank</a:t>
            </a:r>
          </a:p>
        </p:txBody>
      </p:sp>
      <p:sp>
        <p:nvSpPr>
          <p:cNvPr id="238" name="Shape 238"/>
          <p:cNvSpPr/>
          <p:nvPr/>
        </p:nvSpPr>
        <p:spPr>
          <a:xfrm rot="19069391">
            <a:off x="5026699" y="5877682"/>
            <a:ext cx="1154718" cy="62094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t>B Bank</a:t>
            </a:r>
          </a:p>
        </p:txBody>
      </p:sp>
      <p:sp>
        <p:nvSpPr>
          <p:cNvPr id="239" name="Shape 239"/>
          <p:cNvSpPr/>
          <p:nvPr/>
        </p:nvSpPr>
        <p:spPr>
          <a:xfrm>
            <a:off x="6812167" y="890289"/>
            <a:ext cx="4461023" cy="39762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t>事件流：</a:t>
            </a:r>
          </a:p>
          <a:p>
            <a:pPr marL="240631" indent="-240631">
              <a:buSzPct val="100000"/>
              <a:buAutoNum type="arabicPeriod"/>
            </a:pPr>
            <a:r>
              <a:t>B Bank客人在B001上转账给A Bank客人</a:t>
            </a:r>
          </a:p>
          <a:p>
            <a:r>
              <a:t>2. B001向Blockchain发起请求</a:t>
            </a:r>
          </a:p>
          <a:p>
            <a:r>
              <a:t>3. Blockchain随机找了代理扣款ATM:B002</a:t>
            </a:r>
          </a:p>
          <a:p>
            <a:r>
              <a:t>4. B002向B Bank发起交易请求</a:t>
            </a:r>
          </a:p>
          <a:p>
            <a:r>
              <a:t>5. B Bank响应B002请求</a:t>
            </a:r>
          </a:p>
          <a:p>
            <a:r>
              <a:t>6. B002返回给Blockchain</a:t>
            </a:r>
          </a:p>
          <a:p>
            <a:r>
              <a:t>7. Blockchain随机找了代理收款ATM:A002</a:t>
            </a:r>
          </a:p>
          <a:p>
            <a:r>
              <a:t>8. A002向A Bank发起交易请求</a:t>
            </a:r>
          </a:p>
          <a:p>
            <a:r>
              <a:t>9. A Bank响应A002请求</a:t>
            </a:r>
          </a:p>
          <a:p>
            <a:r>
              <a:t>10. A002返回给Blockchain</a:t>
            </a:r>
          </a:p>
          <a:p>
            <a:r>
              <a:t>11. Blockchain返回给B001</a:t>
            </a:r>
          </a:p>
        </p:txBody>
      </p:sp>
      <p:sp>
        <p:nvSpPr>
          <p:cNvPr id="240" name="Shape 240"/>
          <p:cNvSpPr/>
          <p:nvPr/>
        </p:nvSpPr>
        <p:spPr>
          <a:xfrm>
            <a:off x="6009104" y="3876521"/>
            <a:ext cx="231277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t>1</a:t>
            </a:r>
          </a:p>
        </p:txBody>
      </p:sp>
      <p:sp>
        <p:nvSpPr>
          <p:cNvPr id="241" name="Shape 241"/>
          <p:cNvSpPr/>
          <p:nvPr/>
        </p:nvSpPr>
        <p:spPr>
          <a:xfrm flipH="1" flipV="1">
            <a:off x="4646288" y="3839035"/>
            <a:ext cx="523552" cy="253071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242" name="Shape 242"/>
          <p:cNvSpPr/>
          <p:nvPr/>
        </p:nvSpPr>
        <p:spPr>
          <a:xfrm>
            <a:off x="4845989" y="3680693"/>
            <a:ext cx="231277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t>2</a:t>
            </a:r>
          </a:p>
        </p:txBody>
      </p:sp>
      <p:sp>
        <p:nvSpPr>
          <p:cNvPr id="243" name="Shape 243"/>
          <p:cNvSpPr/>
          <p:nvPr/>
        </p:nvSpPr>
        <p:spPr>
          <a:xfrm>
            <a:off x="3679861" y="4381732"/>
            <a:ext cx="1" cy="545217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244" name="Shape 244"/>
          <p:cNvSpPr/>
          <p:nvPr/>
        </p:nvSpPr>
        <p:spPr>
          <a:xfrm>
            <a:off x="3435394" y="4455741"/>
            <a:ext cx="231278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t>3</a:t>
            </a:r>
          </a:p>
        </p:txBody>
      </p:sp>
      <p:sp>
        <p:nvSpPr>
          <p:cNvPr id="245" name="Shape 245"/>
          <p:cNvSpPr/>
          <p:nvPr/>
        </p:nvSpPr>
        <p:spPr>
          <a:xfrm>
            <a:off x="4523728" y="5962021"/>
            <a:ext cx="231277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t>4</a:t>
            </a:r>
          </a:p>
        </p:txBody>
      </p:sp>
      <p:sp>
        <p:nvSpPr>
          <p:cNvPr id="246" name="Shape 246"/>
          <p:cNvSpPr/>
          <p:nvPr/>
        </p:nvSpPr>
        <p:spPr>
          <a:xfrm>
            <a:off x="4277146" y="5920566"/>
            <a:ext cx="932486" cy="224969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247" name="Shape 247"/>
          <p:cNvSpPr/>
          <p:nvPr/>
        </p:nvSpPr>
        <p:spPr>
          <a:xfrm flipH="1" flipV="1">
            <a:off x="4395905" y="5667298"/>
            <a:ext cx="1001077" cy="293901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248" name="Shape 248"/>
          <p:cNvSpPr/>
          <p:nvPr/>
        </p:nvSpPr>
        <p:spPr>
          <a:xfrm>
            <a:off x="4782594" y="5545020"/>
            <a:ext cx="231277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t>5</a:t>
            </a:r>
          </a:p>
        </p:txBody>
      </p:sp>
      <p:sp>
        <p:nvSpPr>
          <p:cNvPr id="249" name="Shape 249"/>
          <p:cNvSpPr/>
          <p:nvPr/>
        </p:nvSpPr>
        <p:spPr>
          <a:xfrm flipV="1">
            <a:off x="3901962" y="4381732"/>
            <a:ext cx="1" cy="545217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250" name="Shape 250"/>
          <p:cNvSpPr/>
          <p:nvPr/>
        </p:nvSpPr>
        <p:spPr>
          <a:xfrm>
            <a:off x="3924930" y="4479009"/>
            <a:ext cx="231278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t>6</a:t>
            </a:r>
          </a:p>
        </p:txBody>
      </p:sp>
      <p:sp>
        <p:nvSpPr>
          <p:cNvPr id="251" name="Shape 251"/>
          <p:cNvSpPr/>
          <p:nvPr/>
        </p:nvSpPr>
        <p:spPr>
          <a:xfrm flipV="1">
            <a:off x="4553918" y="2951523"/>
            <a:ext cx="381509" cy="225361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252" name="Shape 252"/>
          <p:cNvSpPr/>
          <p:nvPr/>
        </p:nvSpPr>
        <p:spPr>
          <a:xfrm flipH="1">
            <a:off x="4592526" y="3066926"/>
            <a:ext cx="392912" cy="252898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253" name="Shape 253"/>
          <p:cNvSpPr/>
          <p:nvPr/>
        </p:nvSpPr>
        <p:spPr>
          <a:xfrm>
            <a:off x="4598135" y="2791971"/>
            <a:ext cx="231277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t>7</a:t>
            </a:r>
          </a:p>
        </p:txBody>
      </p:sp>
      <p:sp>
        <p:nvSpPr>
          <p:cNvPr id="254" name="Shape 254"/>
          <p:cNvSpPr/>
          <p:nvPr/>
        </p:nvSpPr>
        <p:spPr>
          <a:xfrm>
            <a:off x="4719025" y="3113483"/>
            <a:ext cx="358414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t>10</a:t>
            </a:r>
          </a:p>
        </p:txBody>
      </p:sp>
      <p:sp>
        <p:nvSpPr>
          <p:cNvPr id="255" name="Shape 255"/>
          <p:cNvSpPr/>
          <p:nvPr/>
        </p:nvSpPr>
        <p:spPr>
          <a:xfrm flipH="1" flipV="1">
            <a:off x="5369420" y="1428157"/>
            <a:ext cx="191135" cy="725114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256" name="Shape 256"/>
          <p:cNvSpPr/>
          <p:nvPr/>
        </p:nvSpPr>
        <p:spPr>
          <a:xfrm>
            <a:off x="5446961" y="1616807"/>
            <a:ext cx="231278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t>8</a:t>
            </a:r>
          </a:p>
        </p:txBody>
      </p:sp>
      <p:sp>
        <p:nvSpPr>
          <p:cNvPr id="257" name="Shape 257"/>
          <p:cNvSpPr/>
          <p:nvPr/>
        </p:nvSpPr>
        <p:spPr>
          <a:xfrm>
            <a:off x="5165307" y="1308986"/>
            <a:ext cx="188565" cy="959960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258" name="Shape 258"/>
          <p:cNvSpPr/>
          <p:nvPr/>
        </p:nvSpPr>
        <p:spPr>
          <a:xfrm>
            <a:off x="5025127" y="1653466"/>
            <a:ext cx="231277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t>9</a:t>
            </a:r>
          </a:p>
        </p:txBody>
      </p:sp>
      <p:sp>
        <p:nvSpPr>
          <p:cNvPr id="259" name="Shape 259"/>
          <p:cNvSpPr/>
          <p:nvPr/>
        </p:nvSpPr>
        <p:spPr>
          <a:xfrm>
            <a:off x="4512739" y="4101530"/>
            <a:ext cx="483362" cy="235348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260" name="Shape 260"/>
          <p:cNvSpPr/>
          <p:nvPr/>
        </p:nvSpPr>
        <p:spPr>
          <a:xfrm>
            <a:off x="4468643" y="4140882"/>
            <a:ext cx="341447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t>11</a:t>
            </a:r>
          </a:p>
        </p:txBody>
      </p:sp>
    </p:spTree>
  </p:cSld>
  <p:clrMapOvr>
    <a:masterClrMapping/>
  </p:clrMapOvr>
  <p:transition spd="slow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/>
          <p:nvPr/>
        </p:nvSpPr>
        <p:spPr>
          <a:xfrm>
            <a:off x="3902257" y="7510756"/>
            <a:ext cx="4114801" cy="264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r>
              <a:t>RESTRICTED</a:t>
            </a:r>
          </a:p>
        </p:txBody>
      </p:sp>
      <p:sp>
        <p:nvSpPr>
          <p:cNvPr id="263" name="Shape 263"/>
          <p:cNvSpPr>
            <a:spLocks noGrp="1"/>
          </p:cNvSpPr>
          <p:nvPr>
            <p:ph type="sldNum" sz="quarter" idx="2"/>
          </p:nvPr>
        </p:nvSpPr>
        <p:spPr>
          <a:xfrm>
            <a:off x="11865049" y="6596841"/>
            <a:ext cx="153964" cy="13554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12</a:t>
            </a:fld>
            <a:endParaRPr/>
          </a:p>
        </p:txBody>
      </p:sp>
      <p:sp>
        <p:nvSpPr>
          <p:cNvPr id="264" name="Shape 264"/>
          <p:cNvSpPr/>
          <p:nvPr/>
        </p:nvSpPr>
        <p:spPr>
          <a:xfrm>
            <a:off x="584237" y="250308"/>
            <a:ext cx="10836921" cy="41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b">
            <a:spAutoFit/>
          </a:bodyPr>
          <a:lstStyle>
            <a:lvl1pPr defTabSz="1108479">
              <a:lnSpc>
                <a:spcPct val="90000"/>
              </a:lnSpc>
              <a:defRPr sz="2400">
                <a:solidFill>
                  <a:srgbClr val="FF000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TFR - 它行卡在本行机转给本行卡</a:t>
            </a:r>
          </a:p>
        </p:txBody>
      </p:sp>
      <p:sp>
        <p:nvSpPr>
          <p:cNvPr id="265" name="Shape 265"/>
          <p:cNvSpPr/>
          <p:nvPr/>
        </p:nvSpPr>
        <p:spPr>
          <a:xfrm>
            <a:off x="6812167" y="890289"/>
            <a:ext cx="4461023" cy="39762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t>事件流：</a:t>
            </a:r>
          </a:p>
          <a:p>
            <a:pPr marL="240631" indent="-240631">
              <a:buSzPct val="100000"/>
              <a:buAutoNum type="arabicPeriod"/>
            </a:pPr>
            <a:r>
              <a:t>A Bank客人在B001上转账给B Bank客人</a:t>
            </a:r>
          </a:p>
          <a:p>
            <a:r>
              <a:t>2. B001向Blockchain发起请求</a:t>
            </a:r>
          </a:p>
          <a:p>
            <a:r>
              <a:t>3. Blockchain随机找了代理扣款ATM:A002</a:t>
            </a:r>
          </a:p>
          <a:p>
            <a:r>
              <a:t>4. A002向A Bank发起交易请求</a:t>
            </a:r>
          </a:p>
          <a:p>
            <a:r>
              <a:t>5. A Bank响应A002请求</a:t>
            </a:r>
          </a:p>
          <a:p>
            <a:r>
              <a:t>6. A002返回给Blockchain</a:t>
            </a:r>
          </a:p>
          <a:p>
            <a:r>
              <a:t>7. Blockchain随机找了代理收款ATM:B002</a:t>
            </a:r>
          </a:p>
          <a:p>
            <a:r>
              <a:t>8. B002向B Bank发起交易请求</a:t>
            </a:r>
          </a:p>
          <a:p>
            <a:r>
              <a:t>9. B Bank响应B002请求</a:t>
            </a:r>
          </a:p>
          <a:p>
            <a:r>
              <a:t>10. B002返回给Blockchain</a:t>
            </a:r>
          </a:p>
          <a:p>
            <a:r>
              <a:t>11. Blockchain返回给B001</a:t>
            </a:r>
          </a:p>
        </p:txBody>
      </p:sp>
      <p:sp>
        <p:nvSpPr>
          <p:cNvPr id="266" name="Shape 266"/>
          <p:cNvSpPr/>
          <p:nvPr/>
        </p:nvSpPr>
        <p:spPr>
          <a:xfrm>
            <a:off x="3119233" y="1227991"/>
            <a:ext cx="1270001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95" h="19679" extrusionOk="0">
                <a:moveTo>
                  <a:pt x="17579" y="2882"/>
                </a:moveTo>
                <a:cubicBezTo>
                  <a:pt x="19590" y="4803"/>
                  <a:pt x="20595" y="7321"/>
                  <a:pt x="20595" y="9839"/>
                </a:cubicBezTo>
                <a:cubicBezTo>
                  <a:pt x="20595" y="12357"/>
                  <a:pt x="19590" y="14875"/>
                  <a:pt x="17579" y="16796"/>
                </a:cubicBezTo>
                <a:cubicBezTo>
                  <a:pt x="13558" y="20639"/>
                  <a:pt x="7038" y="20639"/>
                  <a:pt x="3016" y="16796"/>
                </a:cubicBezTo>
                <a:cubicBezTo>
                  <a:pt x="-1005" y="12954"/>
                  <a:pt x="-1005" y="6724"/>
                  <a:pt x="3016" y="2882"/>
                </a:cubicBezTo>
                <a:cubicBezTo>
                  <a:pt x="7038" y="-961"/>
                  <a:pt x="13558" y="-961"/>
                  <a:pt x="17579" y="2882"/>
                </a:cubicBezTo>
                <a:close/>
              </a:path>
            </a:pathLst>
          </a:custGeom>
          <a:blipFill>
            <a:blip r:embed="rId2"/>
          </a:blipFill>
          <a:ln w="12700">
            <a:miter lim="400000"/>
          </a:ln>
          <a:effectLst>
            <a:outerShdw blurRad="101600" dist="25400" dir="5400000" rotWithShape="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t>A001</a:t>
            </a:r>
          </a:p>
        </p:txBody>
      </p:sp>
      <p:sp>
        <p:nvSpPr>
          <p:cNvPr id="267" name="Shape 267"/>
          <p:cNvSpPr/>
          <p:nvPr/>
        </p:nvSpPr>
        <p:spPr>
          <a:xfrm>
            <a:off x="1421580" y="2156732"/>
            <a:ext cx="1270001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95" h="19679" extrusionOk="0">
                <a:moveTo>
                  <a:pt x="17579" y="2882"/>
                </a:moveTo>
                <a:cubicBezTo>
                  <a:pt x="19590" y="4803"/>
                  <a:pt x="20595" y="7321"/>
                  <a:pt x="20595" y="9839"/>
                </a:cubicBezTo>
                <a:cubicBezTo>
                  <a:pt x="20595" y="12357"/>
                  <a:pt x="19590" y="14875"/>
                  <a:pt x="17579" y="16796"/>
                </a:cubicBezTo>
                <a:cubicBezTo>
                  <a:pt x="13558" y="20639"/>
                  <a:pt x="7038" y="20639"/>
                  <a:pt x="3016" y="16796"/>
                </a:cubicBezTo>
                <a:cubicBezTo>
                  <a:pt x="-1005" y="12954"/>
                  <a:pt x="-1005" y="6724"/>
                  <a:pt x="3016" y="2882"/>
                </a:cubicBezTo>
                <a:cubicBezTo>
                  <a:pt x="7038" y="-961"/>
                  <a:pt x="13558" y="-961"/>
                  <a:pt x="17579" y="2882"/>
                </a:cubicBezTo>
                <a:close/>
              </a:path>
            </a:pathLst>
          </a:custGeom>
          <a:blipFill>
            <a:blip r:embed="rId2"/>
          </a:blipFill>
          <a:ln w="12700">
            <a:miter lim="400000"/>
          </a:ln>
          <a:effectLst>
            <a:outerShdw blurRad="101600" dist="25400" dir="5400000" rotWithShape="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t>C002</a:t>
            </a:r>
          </a:p>
        </p:txBody>
      </p:sp>
      <p:sp>
        <p:nvSpPr>
          <p:cNvPr id="268" name="Shape 268"/>
          <p:cNvSpPr/>
          <p:nvPr/>
        </p:nvSpPr>
        <p:spPr>
          <a:xfrm>
            <a:off x="1421580" y="3951147"/>
            <a:ext cx="1270001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95" h="19679" extrusionOk="0">
                <a:moveTo>
                  <a:pt x="17579" y="2882"/>
                </a:moveTo>
                <a:cubicBezTo>
                  <a:pt x="19590" y="4803"/>
                  <a:pt x="20595" y="7321"/>
                  <a:pt x="20595" y="9839"/>
                </a:cubicBezTo>
                <a:cubicBezTo>
                  <a:pt x="20595" y="12357"/>
                  <a:pt x="19590" y="14875"/>
                  <a:pt x="17579" y="16796"/>
                </a:cubicBezTo>
                <a:cubicBezTo>
                  <a:pt x="13558" y="20639"/>
                  <a:pt x="7038" y="20639"/>
                  <a:pt x="3016" y="16796"/>
                </a:cubicBezTo>
                <a:cubicBezTo>
                  <a:pt x="-1005" y="12954"/>
                  <a:pt x="-1005" y="6724"/>
                  <a:pt x="3016" y="2882"/>
                </a:cubicBezTo>
                <a:cubicBezTo>
                  <a:pt x="7038" y="-961"/>
                  <a:pt x="13558" y="-961"/>
                  <a:pt x="17579" y="2882"/>
                </a:cubicBezTo>
                <a:close/>
              </a:path>
            </a:pathLst>
          </a:custGeom>
          <a:blipFill>
            <a:blip r:embed="rId2"/>
          </a:blipFill>
          <a:ln w="12700">
            <a:miter lim="400000"/>
          </a:ln>
          <a:effectLst>
            <a:outerShdw blurRad="101600" dist="25400" dir="5400000" rotWithShape="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t>C001</a:t>
            </a:r>
          </a:p>
        </p:txBody>
      </p:sp>
      <p:sp>
        <p:nvSpPr>
          <p:cNvPr id="269" name="Shape 269"/>
          <p:cNvSpPr/>
          <p:nvPr/>
        </p:nvSpPr>
        <p:spPr>
          <a:xfrm>
            <a:off x="3119233" y="4918766"/>
            <a:ext cx="1270001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95" h="19679" extrusionOk="0">
                <a:moveTo>
                  <a:pt x="17579" y="2882"/>
                </a:moveTo>
                <a:cubicBezTo>
                  <a:pt x="19590" y="4803"/>
                  <a:pt x="20595" y="7321"/>
                  <a:pt x="20595" y="9839"/>
                </a:cubicBezTo>
                <a:cubicBezTo>
                  <a:pt x="20595" y="12357"/>
                  <a:pt x="19590" y="14875"/>
                  <a:pt x="17579" y="16796"/>
                </a:cubicBezTo>
                <a:cubicBezTo>
                  <a:pt x="13558" y="20639"/>
                  <a:pt x="7038" y="20639"/>
                  <a:pt x="3016" y="16796"/>
                </a:cubicBezTo>
                <a:cubicBezTo>
                  <a:pt x="-1005" y="12954"/>
                  <a:pt x="-1005" y="6724"/>
                  <a:pt x="3016" y="2882"/>
                </a:cubicBezTo>
                <a:cubicBezTo>
                  <a:pt x="7038" y="-961"/>
                  <a:pt x="13558" y="-961"/>
                  <a:pt x="17579" y="2882"/>
                </a:cubicBezTo>
                <a:close/>
              </a:path>
            </a:pathLst>
          </a:custGeom>
          <a:blipFill>
            <a:blip r:embed="rId2"/>
          </a:blipFill>
          <a:ln w="12700">
            <a:miter lim="400000"/>
          </a:ln>
          <a:effectLst>
            <a:outerShdw blurRad="101600" dist="25400" dir="5400000" rotWithShape="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t>B002</a:t>
            </a:r>
          </a:p>
        </p:txBody>
      </p:sp>
      <p:sp>
        <p:nvSpPr>
          <p:cNvPr id="270" name="Shape 270"/>
          <p:cNvSpPr/>
          <p:nvPr/>
        </p:nvSpPr>
        <p:spPr>
          <a:xfrm>
            <a:off x="4965700" y="2156732"/>
            <a:ext cx="1270000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95" h="19679" extrusionOk="0">
                <a:moveTo>
                  <a:pt x="17579" y="2882"/>
                </a:moveTo>
                <a:cubicBezTo>
                  <a:pt x="19590" y="4803"/>
                  <a:pt x="20595" y="7321"/>
                  <a:pt x="20595" y="9839"/>
                </a:cubicBezTo>
                <a:cubicBezTo>
                  <a:pt x="20595" y="12357"/>
                  <a:pt x="19590" y="14875"/>
                  <a:pt x="17579" y="16796"/>
                </a:cubicBezTo>
                <a:cubicBezTo>
                  <a:pt x="13558" y="20639"/>
                  <a:pt x="7038" y="20639"/>
                  <a:pt x="3016" y="16796"/>
                </a:cubicBezTo>
                <a:cubicBezTo>
                  <a:pt x="-1005" y="12954"/>
                  <a:pt x="-1005" y="6724"/>
                  <a:pt x="3016" y="2882"/>
                </a:cubicBezTo>
                <a:cubicBezTo>
                  <a:pt x="7038" y="-961"/>
                  <a:pt x="13558" y="-961"/>
                  <a:pt x="17579" y="2882"/>
                </a:cubicBezTo>
                <a:close/>
              </a:path>
            </a:pathLst>
          </a:custGeom>
          <a:blipFill>
            <a:blip r:embed="rId2"/>
          </a:blipFill>
          <a:ln w="12700">
            <a:miter lim="400000"/>
          </a:ln>
          <a:effectLst>
            <a:outerShdw blurRad="101600" dist="25400" dir="5400000" rotWithShape="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t>A002</a:t>
            </a:r>
          </a:p>
        </p:txBody>
      </p:sp>
      <p:sp>
        <p:nvSpPr>
          <p:cNvPr id="271" name="Shape 271"/>
          <p:cNvSpPr/>
          <p:nvPr/>
        </p:nvSpPr>
        <p:spPr>
          <a:xfrm>
            <a:off x="4965700" y="3951147"/>
            <a:ext cx="1270000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95" h="19679" extrusionOk="0">
                <a:moveTo>
                  <a:pt x="17579" y="2882"/>
                </a:moveTo>
                <a:cubicBezTo>
                  <a:pt x="19590" y="4803"/>
                  <a:pt x="20595" y="7321"/>
                  <a:pt x="20595" y="9839"/>
                </a:cubicBezTo>
                <a:cubicBezTo>
                  <a:pt x="20595" y="12357"/>
                  <a:pt x="19590" y="14875"/>
                  <a:pt x="17579" y="16796"/>
                </a:cubicBezTo>
                <a:cubicBezTo>
                  <a:pt x="13558" y="20639"/>
                  <a:pt x="7038" y="20639"/>
                  <a:pt x="3016" y="16796"/>
                </a:cubicBezTo>
                <a:cubicBezTo>
                  <a:pt x="-1005" y="12954"/>
                  <a:pt x="-1005" y="6724"/>
                  <a:pt x="3016" y="2882"/>
                </a:cubicBezTo>
                <a:cubicBezTo>
                  <a:pt x="7038" y="-961"/>
                  <a:pt x="13558" y="-961"/>
                  <a:pt x="17579" y="2882"/>
                </a:cubicBezTo>
                <a:close/>
              </a:path>
            </a:pathLst>
          </a:custGeom>
          <a:blipFill>
            <a:blip r:embed="rId2"/>
          </a:blipFill>
          <a:ln w="12700">
            <a:miter lim="400000"/>
          </a:ln>
          <a:effectLst>
            <a:outerShdw blurRad="101600" dist="25400" dir="5400000" rotWithShape="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t>B001</a:t>
            </a:r>
          </a:p>
        </p:txBody>
      </p:sp>
      <p:sp>
        <p:nvSpPr>
          <p:cNvPr id="272" name="Shape 272"/>
          <p:cNvSpPr/>
          <p:nvPr/>
        </p:nvSpPr>
        <p:spPr>
          <a:xfrm>
            <a:off x="3142840" y="2872064"/>
            <a:ext cx="1518246" cy="14713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95" h="19679" extrusionOk="0">
                <a:moveTo>
                  <a:pt x="17579" y="2882"/>
                </a:moveTo>
                <a:cubicBezTo>
                  <a:pt x="19590" y="4803"/>
                  <a:pt x="20595" y="7321"/>
                  <a:pt x="20595" y="9839"/>
                </a:cubicBezTo>
                <a:cubicBezTo>
                  <a:pt x="20595" y="12357"/>
                  <a:pt x="19590" y="14875"/>
                  <a:pt x="17579" y="16796"/>
                </a:cubicBezTo>
                <a:cubicBezTo>
                  <a:pt x="13558" y="20639"/>
                  <a:pt x="7038" y="20639"/>
                  <a:pt x="3016" y="16796"/>
                </a:cubicBezTo>
                <a:cubicBezTo>
                  <a:pt x="-1005" y="12954"/>
                  <a:pt x="-1005" y="6724"/>
                  <a:pt x="3016" y="2882"/>
                </a:cubicBezTo>
                <a:cubicBezTo>
                  <a:pt x="7038" y="-961"/>
                  <a:pt x="13558" y="-961"/>
                  <a:pt x="17579" y="2882"/>
                </a:cubicBezTo>
                <a:close/>
              </a:path>
            </a:pathLst>
          </a:custGeom>
          <a:blipFill>
            <a:blip r:embed="rId2"/>
          </a:blipFill>
          <a:ln w="12700">
            <a:miter lim="400000"/>
          </a:ln>
          <a:effectLst>
            <a:outerShdw blurRad="101600" dist="25400" dir="5400000" rotWithShape="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t>Blockchain</a:t>
            </a:r>
          </a:p>
        </p:txBody>
      </p:sp>
      <p:sp>
        <p:nvSpPr>
          <p:cNvPr id="273" name="Shape 273"/>
          <p:cNvSpPr/>
          <p:nvPr/>
        </p:nvSpPr>
        <p:spPr>
          <a:xfrm rot="2089036">
            <a:off x="4890482" y="811936"/>
            <a:ext cx="1154718" cy="6209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3498" y="0"/>
                  <a:pt x="6997" y="0"/>
                  <a:pt x="10495" y="0"/>
                </a:cubicBezTo>
                <a:cubicBezTo>
                  <a:pt x="14197" y="0"/>
                  <a:pt x="17898" y="0"/>
                  <a:pt x="21600" y="0"/>
                </a:cubicBez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</a:blip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t>A Bank</a:t>
            </a:r>
          </a:p>
        </p:txBody>
      </p:sp>
      <p:sp>
        <p:nvSpPr>
          <p:cNvPr id="274" name="Shape 274"/>
          <p:cNvSpPr/>
          <p:nvPr/>
        </p:nvSpPr>
        <p:spPr>
          <a:xfrm rot="16240829">
            <a:off x="-95498" y="3214568"/>
            <a:ext cx="1154719" cy="62094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t>C Bank</a:t>
            </a:r>
          </a:p>
        </p:txBody>
      </p:sp>
      <p:sp>
        <p:nvSpPr>
          <p:cNvPr id="275" name="Shape 275"/>
          <p:cNvSpPr/>
          <p:nvPr/>
        </p:nvSpPr>
        <p:spPr>
          <a:xfrm rot="19069391">
            <a:off x="5026699" y="5877682"/>
            <a:ext cx="1154718" cy="62094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t>B Bank</a:t>
            </a:r>
          </a:p>
        </p:txBody>
      </p:sp>
      <p:sp>
        <p:nvSpPr>
          <p:cNvPr id="276" name="Shape 276"/>
          <p:cNvSpPr/>
          <p:nvPr/>
        </p:nvSpPr>
        <p:spPr>
          <a:xfrm>
            <a:off x="6009104" y="3876521"/>
            <a:ext cx="231277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t>1</a:t>
            </a:r>
          </a:p>
        </p:txBody>
      </p:sp>
      <p:sp>
        <p:nvSpPr>
          <p:cNvPr id="277" name="Shape 277"/>
          <p:cNvSpPr/>
          <p:nvPr/>
        </p:nvSpPr>
        <p:spPr>
          <a:xfrm flipH="1" flipV="1">
            <a:off x="4646288" y="3839035"/>
            <a:ext cx="523552" cy="253071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278" name="Shape 278"/>
          <p:cNvSpPr/>
          <p:nvPr/>
        </p:nvSpPr>
        <p:spPr>
          <a:xfrm>
            <a:off x="4845989" y="3680693"/>
            <a:ext cx="231277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t>2</a:t>
            </a:r>
          </a:p>
        </p:txBody>
      </p:sp>
      <p:sp>
        <p:nvSpPr>
          <p:cNvPr id="279" name="Shape 279"/>
          <p:cNvSpPr/>
          <p:nvPr/>
        </p:nvSpPr>
        <p:spPr>
          <a:xfrm>
            <a:off x="3679861" y="4381732"/>
            <a:ext cx="1" cy="545217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280" name="Shape 280"/>
          <p:cNvSpPr/>
          <p:nvPr/>
        </p:nvSpPr>
        <p:spPr>
          <a:xfrm>
            <a:off x="3435394" y="4455741"/>
            <a:ext cx="231278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t>7</a:t>
            </a:r>
          </a:p>
        </p:txBody>
      </p:sp>
      <p:sp>
        <p:nvSpPr>
          <p:cNvPr id="281" name="Shape 281"/>
          <p:cNvSpPr/>
          <p:nvPr/>
        </p:nvSpPr>
        <p:spPr>
          <a:xfrm>
            <a:off x="4523728" y="5962021"/>
            <a:ext cx="231277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t>8</a:t>
            </a:r>
          </a:p>
        </p:txBody>
      </p:sp>
      <p:sp>
        <p:nvSpPr>
          <p:cNvPr id="282" name="Shape 282"/>
          <p:cNvSpPr/>
          <p:nvPr/>
        </p:nvSpPr>
        <p:spPr>
          <a:xfrm>
            <a:off x="4277146" y="5920566"/>
            <a:ext cx="932486" cy="224969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283" name="Shape 283"/>
          <p:cNvSpPr/>
          <p:nvPr/>
        </p:nvSpPr>
        <p:spPr>
          <a:xfrm flipH="1" flipV="1">
            <a:off x="4395905" y="5667298"/>
            <a:ext cx="1001077" cy="293901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284" name="Shape 284"/>
          <p:cNvSpPr/>
          <p:nvPr/>
        </p:nvSpPr>
        <p:spPr>
          <a:xfrm>
            <a:off x="4782594" y="5545020"/>
            <a:ext cx="231277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t>9</a:t>
            </a:r>
          </a:p>
        </p:txBody>
      </p:sp>
      <p:sp>
        <p:nvSpPr>
          <p:cNvPr id="285" name="Shape 285"/>
          <p:cNvSpPr/>
          <p:nvPr/>
        </p:nvSpPr>
        <p:spPr>
          <a:xfrm flipV="1">
            <a:off x="3901962" y="4381732"/>
            <a:ext cx="1" cy="545217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286" name="Shape 286"/>
          <p:cNvSpPr/>
          <p:nvPr/>
        </p:nvSpPr>
        <p:spPr>
          <a:xfrm>
            <a:off x="3924930" y="4479009"/>
            <a:ext cx="358414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t>10</a:t>
            </a:r>
          </a:p>
        </p:txBody>
      </p:sp>
      <p:sp>
        <p:nvSpPr>
          <p:cNvPr id="287" name="Shape 287"/>
          <p:cNvSpPr/>
          <p:nvPr/>
        </p:nvSpPr>
        <p:spPr>
          <a:xfrm flipV="1">
            <a:off x="4553918" y="2951523"/>
            <a:ext cx="381509" cy="225361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288" name="Shape 288"/>
          <p:cNvSpPr/>
          <p:nvPr/>
        </p:nvSpPr>
        <p:spPr>
          <a:xfrm flipH="1">
            <a:off x="4592526" y="3066926"/>
            <a:ext cx="392912" cy="252898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289" name="Shape 289"/>
          <p:cNvSpPr/>
          <p:nvPr/>
        </p:nvSpPr>
        <p:spPr>
          <a:xfrm>
            <a:off x="4598135" y="2791971"/>
            <a:ext cx="231277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t>3</a:t>
            </a:r>
          </a:p>
        </p:txBody>
      </p:sp>
      <p:sp>
        <p:nvSpPr>
          <p:cNvPr id="290" name="Shape 290"/>
          <p:cNvSpPr/>
          <p:nvPr/>
        </p:nvSpPr>
        <p:spPr>
          <a:xfrm>
            <a:off x="4719025" y="3113483"/>
            <a:ext cx="231278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t>6</a:t>
            </a:r>
          </a:p>
        </p:txBody>
      </p:sp>
      <p:sp>
        <p:nvSpPr>
          <p:cNvPr id="291" name="Shape 291"/>
          <p:cNvSpPr/>
          <p:nvPr/>
        </p:nvSpPr>
        <p:spPr>
          <a:xfrm flipH="1" flipV="1">
            <a:off x="5369420" y="1428157"/>
            <a:ext cx="191135" cy="725114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292" name="Shape 292"/>
          <p:cNvSpPr/>
          <p:nvPr/>
        </p:nvSpPr>
        <p:spPr>
          <a:xfrm>
            <a:off x="5446961" y="1616807"/>
            <a:ext cx="231278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t>4</a:t>
            </a:r>
          </a:p>
        </p:txBody>
      </p:sp>
      <p:sp>
        <p:nvSpPr>
          <p:cNvPr id="293" name="Shape 293"/>
          <p:cNvSpPr/>
          <p:nvPr/>
        </p:nvSpPr>
        <p:spPr>
          <a:xfrm>
            <a:off x="5165307" y="1308986"/>
            <a:ext cx="188565" cy="959960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294" name="Shape 294"/>
          <p:cNvSpPr/>
          <p:nvPr/>
        </p:nvSpPr>
        <p:spPr>
          <a:xfrm>
            <a:off x="5025127" y="1653466"/>
            <a:ext cx="231277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t>5</a:t>
            </a:r>
          </a:p>
        </p:txBody>
      </p:sp>
      <p:sp>
        <p:nvSpPr>
          <p:cNvPr id="295" name="Shape 295"/>
          <p:cNvSpPr/>
          <p:nvPr/>
        </p:nvSpPr>
        <p:spPr>
          <a:xfrm>
            <a:off x="4512739" y="4101530"/>
            <a:ext cx="483362" cy="235348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296" name="Shape 296"/>
          <p:cNvSpPr/>
          <p:nvPr/>
        </p:nvSpPr>
        <p:spPr>
          <a:xfrm>
            <a:off x="4468643" y="4140882"/>
            <a:ext cx="341447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t>11</a:t>
            </a:r>
          </a:p>
        </p:txBody>
      </p:sp>
    </p:spTree>
  </p:cSld>
  <p:clrMapOvr>
    <a:masterClrMapping/>
  </p:clrMapOvr>
  <p:transition spd="slow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/>
          <p:nvPr/>
        </p:nvSpPr>
        <p:spPr>
          <a:xfrm>
            <a:off x="3902257" y="7510756"/>
            <a:ext cx="4114801" cy="264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r>
              <a:t>RESTRICTED</a:t>
            </a:r>
          </a:p>
        </p:txBody>
      </p:sp>
      <p:sp>
        <p:nvSpPr>
          <p:cNvPr id="299" name="Shape 299"/>
          <p:cNvSpPr>
            <a:spLocks noGrp="1"/>
          </p:cNvSpPr>
          <p:nvPr>
            <p:ph type="sldNum" sz="quarter" idx="2"/>
          </p:nvPr>
        </p:nvSpPr>
        <p:spPr>
          <a:xfrm>
            <a:off x="11865049" y="6596841"/>
            <a:ext cx="153964" cy="13554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13</a:t>
            </a:fld>
            <a:endParaRPr/>
          </a:p>
        </p:txBody>
      </p:sp>
      <p:sp>
        <p:nvSpPr>
          <p:cNvPr id="300" name="Shape 300"/>
          <p:cNvSpPr/>
          <p:nvPr/>
        </p:nvSpPr>
        <p:spPr>
          <a:xfrm>
            <a:off x="584237" y="250308"/>
            <a:ext cx="10836921" cy="41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b">
            <a:spAutoFit/>
          </a:bodyPr>
          <a:lstStyle>
            <a:lvl1pPr defTabSz="1108479">
              <a:lnSpc>
                <a:spcPct val="90000"/>
              </a:lnSpc>
              <a:defRPr sz="2400">
                <a:solidFill>
                  <a:srgbClr val="FF000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TFR - 它行卡在本行机转给它行卡</a:t>
            </a:r>
          </a:p>
        </p:txBody>
      </p:sp>
      <p:sp>
        <p:nvSpPr>
          <p:cNvPr id="301" name="Shape 301"/>
          <p:cNvSpPr/>
          <p:nvPr/>
        </p:nvSpPr>
        <p:spPr>
          <a:xfrm>
            <a:off x="6812167" y="890289"/>
            <a:ext cx="4473636" cy="39762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t>事件流：</a:t>
            </a:r>
          </a:p>
          <a:p>
            <a:pPr marL="240631" indent="-240631">
              <a:buSzPct val="100000"/>
              <a:buAutoNum type="arabicPeriod"/>
            </a:pPr>
            <a:r>
              <a:t>A Bank客人在B001上转账给C Bank客人</a:t>
            </a:r>
          </a:p>
          <a:p>
            <a:r>
              <a:t>2. B001向Blockchain发起请求</a:t>
            </a:r>
          </a:p>
          <a:p>
            <a:r>
              <a:t>3. Blockchain随机找了代理扣款ATM:A002</a:t>
            </a:r>
          </a:p>
          <a:p>
            <a:r>
              <a:t>4. A002向A Bank发起交易请求</a:t>
            </a:r>
          </a:p>
          <a:p>
            <a:r>
              <a:t>5. A Bank响应A002请求</a:t>
            </a:r>
          </a:p>
          <a:p>
            <a:r>
              <a:t>6. A002返回给Blockchain</a:t>
            </a:r>
          </a:p>
          <a:p>
            <a:r>
              <a:t>7. Blockchain随机找了代理收款ATM:C002</a:t>
            </a:r>
          </a:p>
          <a:p>
            <a:r>
              <a:t>8. C002向C Bank发起交易请求</a:t>
            </a:r>
          </a:p>
          <a:p>
            <a:r>
              <a:t>9. C Bank响应C002请求</a:t>
            </a:r>
          </a:p>
          <a:p>
            <a:r>
              <a:t>10. C002返回给Blockchain</a:t>
            </a:r>
          </a:p>
          <a:p>
            <a:r>
              <a:t>11. Blockchain返回给B001</a:t>
            </a:r>
          </a:p>
        </p:txBody>
      </p:sp>
      <p:sp>
        <p:nvSpPr>
          <p:cNvPr id="302" name="Shape 302"/>
          <p:cNvSpPr/>
          <p:nvPr/>
        </p:nvSpPr>
        <p:spPr>
          <a:xfrm>
            <a:off x="3119233" y="1227991"/>
            <a:ext cx="1270001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95" h="19679" extrusionOk="0">
                <a:moveTo>
                  <a:pt x="17579" y="2882"/>
                </a:moveTo>
                <a:cubicBezTo>
                  <a:pt x="19590" y="4803"/>
                  <a:pt x="20595" y="7321"/>
                  <a:pt x="20595" y="9839"/>
                </a:cubicBezTo>
                <a:cubicBezTo>
                  <a:pt x="20595" y="12357"/>
                  <a:pt x="19590" y="14875"/>
                  <a:pt x="17579" y="16796"/>
                </a:cubicBezTo>
                <a:cubicBezTo>
                  <a:pt x="13558" y="20639"/>
                  <a:pt x="7038" y="20639"/>
                  <a:pt x="3016" y="16796"/>
                </a:cubicBezTo>
                <a:cubicBezTo>
                  <a:pt x="-1005" y="12954"/>
                  <a:pt x="-1005" y="6724"/>
                  <a:pt x="3016" y="2882"/>
                </a:cubicBezTo>
                <a:cubicBezTo>
                  <a:pt x="7038" y="-961"/>
                  <a:pt x="13558" y="-961"/>
                  <a:pt x="17579" y="2882"/>
                </a:cubicBezTo>
                <a:close/>
              </a:path>
            </a:pathLst>
          </a:custGeom>
          <a:blipFill>
            <a:blip r:embed="rId2"/>
          </a:blipFill>
          <a:ln w="12700">
            <a:miter lim="400000"/>
          </a:ln>
          <a:effectLst>
            <a:outerShdw blurRad="101600" dist="25400" dir="5400000" rotWithShape="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t>A001</a:t>
            </a:r>
          </a:p>
        </p:txBody>
      </p:sp>
      <p:sp>
        <p:nvSpPr>
          <p:cNvPr id="303" name="Shape 303"/>
          <p:cNvSpPr/>
          <p:nvPr/>
        </p:nvSpPr>
        <p:spPr>
          <a:xfrm>
            <a:off x="1421580" y="2156732"/>
            <a:ext cx="1270001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95" h="19679" extrusionOk="0">
                <a:moveTo>
                  <a:pt x="17579" y="2882"/>
                </a:moveTo>
                <a:cubicBezTo>
                  <a:pt x="19590" y="4803"/>
                  <a:pt x="20595" y="7321"/>
                  <a:pt x="20595" y="9839"/>
                </a:cubicBezTo>
                <a:cubicBezTo>
                  <a:pt x="20595" y="12357"/>
                  <a:pt x="19590" y="14875"/>
                  <a:pt x="17579" y="16796"/>
                </a:cubicBezTo>
                <a:cubicBezTo>
                  <a:pt x="13558" y="20639"/>
                  <a:pt x="7038" y="20639"/>
                  <a:pt x="3016" y="16796"/>
                </a:cubicBezTo>
                <a:cubicBezTo>
                  <a:pt x="-1005" y="12954"/>
                  <a:pt x="-1005" y="6724"/>
                  <a:pt x="3016" y="2882"/>
                </a:cubicBezTo>
                <a:cubicBezTo>
                  <a:pt x="7038" y="-961"/>
                  <a:pt x="13558" y="-961"/>
                  <a:pt x="17579" y="2882"/>
                </a:cubicBezTo>
                <a:close/>
              </a:path>
            </a:pathLst>
          </a:custGeom>
          <a:blipFill>
            <a:blip r:embed="rId2"/>
          </a:blipFill>
          <a:ln w="12700">
            <a:miter lim="400000"/>
          </a:ln>
          <a:effectLst>
            <a:outerShdw blurRad="101600" dist="25400" dir="5400000" rotWithShape="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t>C002</a:t>
            </a:r>
          </a:p>
        </p:txBody>
      </p:sp>
      <p:sp>
        <p:nvSpPr>
          <p:cNvPr id="304" name="Shape 304"/>
          <p:cNvSpPr/>
          <p:nvPr/>
        </p:nvSpPr>
        <p:spPr>
          <a:xfrm>
            <a:off x="1421580" y="3951147"/>
            <a:ext cx="1270001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95" h="19679" extrusionOk="0">
                <a:moveTo>
                  <a:pt x="17579" y="2882"/>
                </a:moveTo>
                <a:cubicBezTo>
                  <a:pt x="19590" y="4803"/>
                  <a:pt x="20595" y="7321"/>
                  <a:pt x="20595" y="9839"/>
                </a:cubicBezTo>
                <a:cubicBezTo>
                  <a:pt x="20595" y="12357"/>
                  <a:pt x="19590" y="14875"/>
                  <a:pt x="17579" y="16796"/>
                </a:cubicBezTo>
                <a:cubicBezTo>
                  <a:pt x="13558" y="20639"/>
                  <a:pt x="7038" y="20639"/>
                  <a:pt x="3016" y="16796"/>
                </a:cubicBezTo>
                <a:cubicBezTo>
                  <a:pt x="-1005" y="12954"/>
                  <a:pt x="-1005" y="6724"/>
                  <a:pt x="3016" y="2882"/>
                </a:cubicBezTo>
                <a:cubicBezTo>
                  <a:pt x="7038" y="-961"/>
                  <a:pt x="13558" y="-961"/>
                  <a:pt x="17579" y="2882"/>
                </a:cubicBezTo>
                <a:close/>
              </a:path>
            </a:pathLst>
          </a:custGeom>
          <a:blipFill>
            <a:blip r:embed="rId2"/>
          </a:blipFill>
          <a:ln w="12700">
            <a:miter lim="400000"/>
          </a:ln>
          <a:effectLst>
            <a:outerShdw blurRad="101600" dist="25400" dir="5400000" rotWithShape="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t>C001</a:t>
            </a:r>
          </a:p>
        </p:txBody>
      </p:sp>
      <p:sp>
        <p:nvSpPr>
          <p:cNvPr id="305" name="Shape 305"/>
          <p:cNvSpPr/>
          <p:nvPr/>
        </p:nvSpPr>
        <p:spPr>
          <a:xfrm>
            <a:off x="3119233" y="4918766"/>
            <a:ext cx="1270001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95" h="19679" extrusionOk="0">
                <a:moveTo>
                  <a:pt x="17579" y="2882"/>
                </a:moveTo>
                <a:cubicBezTo>
                  <a:pt x="19590" y="4803"/>
                  <a:pt x="20595" y="7321"/>
                  <a:pt x="20595" y="9839"/>
                </a:cubicBezTo>
                <a:cubicBezTo>
                  <a:pt x="20595" y="12357"/>
                  <a:pt x="19590" y="14875"/>
                  <a:pt x="17579" y="16796"/>
                </a:cubicBezTo>
                <a:cubicBezTo>
                  <a:pt x="13558" y="20639"/>
                  <a:pt x="7038" y="20639"/>
                  <a:pt x="3016" y="16796"/>
                </a:cubicBezTo>
                <a:cubicBezTo>
                  <a:pt x="-1005" y="12954"/>
                  <a:pt x="-1005" y="6724"/>
                  <a:pt x="3016" y="2882"/>
                </a:cubicBezTo>
                <a:cubicBezTo>
                  <a:pt x="7038" y="-961"/>
                  <a:pt x="13558" y="-961"/>
                  <a:pt x="17579" y="2882"/>
                </a:cubicBezTo>
                <a:close/>
              </a:path>
            </a:pathLst>
          </a:custGeom>
          <a:blipFill>
            <a:blip r:embed="rId2"/>
          </a:blipFill>
          <a:ln w="12700">
            <a:miter lim="400000"/>
          </a:ln>
          <a:effectLst>
            <a:outerShdw blurRad="101600" dist="25400" dir="5400000" rotWithShape="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t>B002</a:t>
            </a:r>
          </a:p>
        </p:txBody>
      </p:sp>
      <p:sp>
        <p:nvSpPr>
          <p:cNvPr id="306" name="Shape 306"/>
          <p:cNvSpPr/>
          <p:nvPr/>
        </p:nvSpPr>
        <p:spPr>
          <a:xfrm>
            <a:off x="4965700" y="2156732"/>
            <a:ext cx="1270000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95" h="19679" extrusionOk="0">
                <a:moveTo>
                  <a:pt x="17579" y="2882"/>
                </a:moveTo>
                <a:cubicBezTo>
                  <a:pt x="19590" y="4803"/>
                  <a:pt x="20595" y="7321"/>
                  <a:pt x="20595" y="9839"/>
                </a:cubicBezTo>
                <a:cubicBezTo>
                  <a:pt x="20595" y="12357"/>
                  <a:pt x="19590" y="14875"/>
                  <a:pt x="17579" y="16796"/>
                </a:cubicBezTo>
                <a:cubicBezTo>
                  <a:pt x="13558" y="20639"/>
                  <a:pt x="7038" y="20639"/>
                  <a:pt x="3016" y="16796"/>
                </a:cubicBezTo>
                <a:cubicBezTo>
                  <a:pt x="-1005" y="12954"/>
                  <a:pt x="-1005" y="6724"/>
                  <a:pt x="3016" y="2882"/>
                </a:cubicBezTo>
                <a:cubicBezTo>
                  <a:pt x="7038" y="-961"/>
                  <a:pt x="13558" y="-961"/>
                  <a:pt x="17579" y="2882"/>
                </a:cubicBezTo>
                <a:close/>
              </a:path>
            </a:pathLst>
          </a:custGeom>
          <a:blipFill>
            <a:blip r:embed="rId2"/>
          </a:blipFill>
          <a:ln w="12700">
            <a:miter lim="400000"/>
          </a:ln>
          <a:effectLst>
            <a:outerShdw blurRad="101600" dist="25400" dir="5400000" rotWithShape="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t>A002</a:t>
            </a:r>
          </a:p>
        </p:txBody>
      </p:sp>
      <p:sp>
        <p:nvSpPr>
          <p:cNvPr id="307" name="Shape 307"/>
          <p:cNvSpPr/>
          <p:nvPr/>
        </p:nvSpPr>
        <p:spPr>
          <a:xfrm>
            <a:off x="4965700" y="3951147"/>
            <a:ext cx="1270000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95" h="19679" extrusionOk="0">
                <a:moveTo>
                  <a:pt x="17579" y="2882"/>
                </a:moveTo>
                <a:cubicBezTo>
                  <a:pt x="19590" y="4803"/>
                  <a:pt x="20595" y="7321"/>
                  <a:pt x="20595" y="9839"/>
                </a:cubicBezTo>
                <a:cubicBezTo>
                  <a:pt x="20595" y="12357"/>
                  <a:pt x="19590" y="14875"/>
                  <a:pt x="17579" y="16796"/>
                </a:cubicBezTo>
                <a:cubicBezTo>
                  <a:pt x="13558" y="20639"/>
                  <a:pt x="7038" y="20639"/>
                  <a:pt x="3016" y="16796"/>
                </a:cubicBezTo>
                <a:cubicBezTo>
                  <a:pt x="-1005" y="12954"/>
                  <a:pt x="-1005" y="6724"/>
                  <a:pt x="3016" y="2882"/>
                </a:cubicBezTo>
                <a:cubicBezTo>
                  <a:pt x="7038" y="-961"/>
                  <a:pt x="13558" y="-961"/>
                  <a:pt x="17579" y="2882"/>
                </a:cubicBezTo>
                <a:close/>
              </a:path>
            </a:pathLst>
          </a:custGeom>
          <a:blipFill>
            <a:blip r:embed="rId2"/>
          </a:blipFill>
          <a:ln w="12700">
            <a:miter lim="400000"/>
          </a:ln>
          <a:effectLst>
            <a:outerShdw blurRad="101600" dist="25400" dir="5400000" rotWithShape="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t>B001</a:t>
            </a:r>
          </a:p>
        </p:txBody>
      </p:sp>
      <p:sp>
        <p:nvSpPr>
          <p:cNvPr id="308" name="Shape 308"/>
          <p:cNvSpPr/>
          <p:nvPr/>
        </p:nvSpPr>
        <p:spPr>
          <a:xfrm>
            <a:off x="3142840" y="2872064"/>
            <a:ext cx="1518246" cy="14713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95" h="19679" extrusionOk="0">
                <a:moveTo>
                  <a:pt x="17579" y="2882"/>
                </a:moveTo>
                <a:cubicBezTo>
                  <a:pt x="19590" y="4803"/>
                  <a:pt x="20595" y="7321"/>
                  <a:pt x="20595" y="9839"/>
                </a:cubicBezTo>
                <a:cubicBezTo>
                  <a:pt x="20595" y="12357"/>
                  <a:pt x="19590" y="14875"/>
                  <a:pt x="17579" y="16796"/>
                </a:cubicBezTo>
                <a:cubicBezTo>
                  <a:pt x="13558" y="20639"/>
                  <a:pt x="7038" y="20639"/>
                  <a:pt x="3016" y="16796"/>
                </a:cubicBezTo>
                <a:cubicBezTo>
                  <a:pt x="-1005" y="12954"/>
                  <a:pt x="-1005" y="6724"/>
                  <a:pt x="3016" y="2882"/>
                </a:cubicBezTo>
                <a:cubicBezTo>
                  <a:pt x="7038" y="-961"/>
                  <a:pt x="13558" y="-961"/>
                  <a:pt x="17579" y="2882"/>
                </a:cubicBezTo>
                <a:close/>
              </a:path>
            </a:pathLst>
          </a:custGeom>
          <a:blipFill>
            <a:blip r:embed="rId2"/>
          </a:blipFill>
          <a:ln w="12700">
            <a:miter lim="400000"/>
          </a:ln>
          <a:effectLst>
            <a:outerShdw blurRad="101600" dist="25400" dir="5400000" rotWithShape="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t>Blockchain</a:t>
            </a:r>
          </a:p>
        </p:txBody>
      </p:sp>
      <p:sp>
        <p:nvSpPr>
          <p:cNvPr id="309" name="Shape 309"/>
          <p:cNvSpPr/>
          <p:nvPr/>
        </p:nvSpPr>
        <p:spPr>
          <a:xfrm rot="2089036">
            <a:off x="4890482" y="811936"/>
            <a:ext cx="1154718" cy="6209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3498" y="0"/>
                  <a:pt x="6997" y="0"/>
                  <a:pt x="10495" y="0"/>
                </a:cubicBezTo>
                <a:cubicBezTo>
                  <a:pt x="14197" y="0"/>
                  <a:pt x="17898" y="0"/>
                  <a:pt x="21600" y="0"/>
                </a:cubicBez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</a:blip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t>A Bank</a:t>
            </a:r>
          </a:p>
        </p:txBody>
      </p:sp>
      <p:sp>
        <p:nvSpPr>
          <p:cNvPr id="310" name="Shape 310"/>
          <p:cNvSpPr/>
          <p:nvPr/>
        </p:nvSpPr>
        <p:spPr>
          <a:xfrm rot="16240829">
            <a:off x="-95498" y="3214568"/>
            <a:ext cx="1154719" cy="62094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t>C Bank</a:t>
            </a:r>
          </a:p>
        </p:txBody>
      </p:sp>
      <p:sp>
        <p:nvSpPr>
          <p:cNvPr id="311" name="Shape 311"/>
          <p:cNvSpPr/>
          <p:nvPr/>
        </p:nvSpPr>
        <p:spPr>
          <a:xfrm rot="19069391">
            <a:off x="5026699" y="5877682"/>
            <a:ext cx="1154718" cy="62094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t>B Bank</a:t>
            </a:r>
          </a:p>
        </p:txBody>
      </p:sp>
      <p:sp>
        <p:nvSpPr>
          <p:cNvPr id="312" name="Shape 312"/>
          <p:cNvSpPr/>
          <p:nvPr/>
        </p:nvSpPr>
        <p:spPr>
          <a:xfrm>
            <a:off x="6009104" y="3876521"/>
            <a:ext cx="231277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t>1</a:t>
            </a:r>
          </a:p>
        </p:txBody>
      </p:sp>
      <p:sp>
        <p:nvSpPr>
          <p:cNvPr id="313" name="Shape 313"/>
          <p:cNvSpPr/>
          <p:nvPr/>
        </p:nvSpPr>
        <p:spPr>
          <a:xfrm flipH="1" flipV="1">
            <a:off x="4646288" y="3839035"/>
            <a:ext cx="523552" cy="253071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314" name="Shape 314"/>
          <p:cNvSpPr/>
          <p:nvPr/>
        </p:nvSpPr>
        <p:spPr>
          <a:xfrm>
            <a:off x="4845989" y="3680693"/>
            <a:ext cx="231277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t>2</a:t>
            </a:r>
          </a:p>
        </p:txBody>
      </p:sp>
      <p:sp>
        <p:nvSpPr>
          <p:cNvPr id="315" name="Shape 315"/>
          <p:cNvSpPr/>
          <p:nvPr/>
        </p:nvSpPr>
        <p:spPr>
          <a:xfrm flipH="1" flipV="1">
            <a:off x="2717353" y="2935563"/>
            <a:ext cx="518514" cy="250393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316" name="Shape 316"/>
          <p:cNvSpPr/>
          <p:nvPr/>
        </p:nvSpPr>
        <p:spPr>
          <a:xfrm>
            <a:off x="2979231" y="2779271"/>
            <a:ext cx="231278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t>7</a:t>
            </a:r>
          </a:p>
        </p:txBody>
      </p:sp>
      <p:sp>
        <p:nvSpPr>
          <p:cNvPr id="317" name="Shape 317"/>
          <p:cNvSpPr/>
          <p:nvPr/>
        </p:nvSpPr>
        <p:spPr>
          <a:xfrm>
            <a:off x="992763" y="2772076"/>
            <a:ext cx="231277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t>8</a:t>
            </a:r>
          </a:p>
        </p:txBody>
      </p:sp>
      <p:sp>
        <p:nvSpPr>
          <p:cNvPr id="318" name="Shape 318"/>
          <p:cNvSpPr/>
          <p:nvPr/>
        </p:nvSpPr>
        <p:spPr>
          <a:xfrm flipV="1">
            <a:off x="825149" y="3065539"/>
            <a:ext cx="600885" cy="600885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319" name="Shape 319"/>
          <p:cNvSpPr/>
          <p:nvPr/>
        </p:nvSpPr>
        <p:spPr>
          <a:xfrm>
            <a:off x="2678567" y="3089822"/>
            <a:ext cx="488689" cy="241629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320" name="Shape 320"/>
          <p:cNvSpPr/>
          <p:nvPr/>
        </p:nvSpPr>
        <p:spPr>
          <a:xfrm>
            <a:off x="1105857" y="3266369"/>
            <a:ext cx="231277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t>9</a:t>
            </a:r>
          </a:p>
        </p:txBody>
      </p:sp>
      <p:sp>
        <p:nvSpPr>
          <p:cNvPr id="321" name="Shape 321"/>
          <p:cNvSpPr/>
          <p:nvPr/>
        </p:nvSpPr>
        <p:spPr>
          <a:xfrm flipH="1">
            <a:off x="815659" y="2791732"/>
            <a:ext cx="580448" cy="580449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322" name="Shape 322"/>
          <p:cNvSpPr/>
          <p:nvPr/>
        </p:nvSpPr>
        <p:spPr>
          <a:xfrm>
            <a:off x="2593869" y="3131641"/>
            <a:ext cx="358414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t>10</a:t>
            </a:r>
          </a:p>
        </p:txBody>
      </p:sp>
      <p:sp>
        <p:nvSpPr>
          <p:cNvPr id="323" name="Shape 323"/>
          <p:cNvSpPr/>
          <p:nvPr/>
        </p:nvSpPr>
        <p:spPr>
          <a:xfrm flipV="1">
            <a:off x="4553918" y="2951523"/>
            <a:ext cx="381509" cy="225361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324" name="Shape 324"/>
          <p:cNvSpPr/>
          <p:nvPr/>
        </p:nvSpPr>
        <p:spPr>
          <a:xfrm flipH="1">
            <a:off x="4592526" y="3066926"/>
            <a:ext cx="392912" cy="252898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325" name="Shape 325"/>
          <p:cNvSpPr/>
          <p:nvPr/>
        </p:nvSpPr>
        <p:spPr>
          <a:xfrm>
            <a:off x="4598135" y="2791971"/>
            <a:ext cx="231277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t>3</a:t>
            </a:r>
          </a:p>
        </p:txBody>
      </p:sp>
      <p:sp>
        <p:nvSpPr>
          <p:cNvPr id="326" name="Shape 326"/>
          <p:cNvSpPr/>
          <p:nvPr/>
        </p:nvSpPr>
        <p:spPr>
          <a:xfrm>
            <a:off x="4719025" y="3113483"/>
            <a:ext cx="231278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t>6</a:t>
            </a:r>
          </a:p>
        </p:txBody>
      </p:sp>
      <p:sp>
        <p:nvSpPr>
          <p:cNvPr id="327" name="Shape 327"/>
          <p:cNvSpPr/>
          <p:nvPr/>
        </p:nvSpPr>
        <p:spPr>
          <a:xfrm flipH="1" flipV="1">
            <a:off x="5369420" y="1428157"/>
            <a:ext cx="191135" cy="725114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328" name="Shape 328"/>
          <p:cNvSpPr/>
          <p:nvPr/>
        </p:nvSpPr>
        <p:spPr>
          <a:xfrm>
            <a:off x="5446961" y="1616807"/>
            <a:ext cx="231278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t>4</a:t>
            </a:r>
          </a:p>
        </p:txBody>
      </p:sp>
      <p:sp>
        <p:nvSpPr>
          <p:cNvPr id="329" name="Shape 329"/>
          <p:cNvSpPr/>
          <p:nvPr/>
        </p:nvSpPr>
        <p:spPr>
          <a:xfrm>
            <a:off x="5165307" y="1308986"/>
            <a:ext cx="188565" cy="959960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330" name="Shape 330"/>
          <p:cNvSpPr/>
          <p:nvPr/>
        </p:nvSpPr>
        <p:spPr>
          <a:xfrm>
            <a:off x="5025127" y="1653466"/>
            <a:ext cx="231277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t>5</a:t>
            </a:r>
          </a:p>
        </p:txBody>
      </p:sp>
      <p:sp>
        <p:nvSpPr>
          <p:cNvPr id="331" name="Shape 331"/>
          <p:cNvSpPr/>
          <p:nvPr/>
        </p:nvSpPr>
        <p:spPr>
          <a:xfrm>
            <a:off x="4512739" y="4101530"/>
            <a:ext cx="483362" cy="235348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332" name="Shape 332"/>
          <p:cNvSpPr/>
          <p:nvPr/>
        </p:nvSpPr>
        <p:spPr>
          <a:xfrm>
            <a:off x="4468643" y="4140882"/>
            <a:ext cx="341447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t>11</a:t>
            </a:r>
          </a:p>
        </p:txBody>
      </p:sp>
    </p:spTree>
  </p:cSld>
  <p:clrMapOvr>
    <a:masterClrMapping/>
  </p:clrMapOvr>
  <p:transition spd="slow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Shape 334"/>
          <p:cNvSpPr/>
          <p:nvPr/>
        </p:nvSpPr>
        <p:spPr>
          <a:xfrm>
            <a:off x="3902257" y="7510756"/>
            <a:ext cx="4114801" cy="264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r>
              <a:t>RESTRICTED</a:t>
            </a:r>
          </a:p>
        </p:txBody>
      </p:sp>
      <p:sp>
        <p:nvSpPr>
          <p:cNvPr id="335" name="Shape 335"/>
          <p:cNvSpPr>
            <a:spLocks noGrp="1"/>
          </p:cNvSpPr>
          <p:nvPr>
            <p:ph type="sldNum" sz="quarter" idx="2"/>
          </p:nvPr>
        </p:nvSpPr>
        <p:spPr>
          <a:xfrm>
            <a:off x="11865049" y="6596841"/>
            <a:ext cx="153964" cy="13554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14</a:t>
            </a:fld>
            <a:endParaRPr/>
          </a:p>
        </p:txBody>
      </p:sp>
      <p:sp>
        <p:nvSpPr>
          <p:cNvPr id="336" name="Shape 336"/>
          <p:cNvSpPr/>
          <p:nvPr/>
        </p:nvSpPr>
        <p:spPr>
          <a:xfrm>
            <a:off x="584237" y="294418"/>
            <a:ext cx="10836921" cy="41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 defTabSz="1108479">
              <a:lnSpc>
                <a:spcPct val="90000"/>
              </a:lnSpc>
              <a:defRPr sz="2400">
                <a:solidFill>
                  <a:srgbClr val="FF000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ATMC &lt;===&gt; (Blockchain)  &lt;===&gt; ATMP技术分析</a:t>
            </a:r>
          </a:p>
        </p:txBody>
      </p:sp>
      <p:sp>
        <p:nvSpPr>
          <p:cNvPr id="337" name="Shape 337"/>
          <p:cNvSpPr/>
          <p:nvPr/>
        </p:nvSpPr>
        <p:spPr>
          <a:xfrm>
            <a:off x="482875" y="1155462"/>
            <a:ext cx="10212293" cy="6681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marL="285750" indent="-285750">
              <a:buSzPct val="100000"/>
              <a:buFont typeface="Arial"/>
              <a:buChar char="•"/>
              <a:defRPr>
                <a:solidFill>
                  <a:srgbClr val="32466B"/>
                </a:solidFill>
              </a:defRPr>
            </a:lvl1pPr>
          </a:lstStyle>
          <a:p>
            <a:r>
              <a:t>视图层：</a:t>
            </a:r>
          </a:p>
        </p:txBody>
      </p:sp>
      <p:pic>
        <p:nvPicPr>
          <p:cNvPr id="338" name="image2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01016" y="1613378"/>
            <a:ext cx="1213318" cy="870313"/>
          </a:xfrm>
          <a:prstGeom prst="rect">
            <a:avLst/>
          </a:prstGeom>
          <a:ln w="12700">
            <a:miter lim="400000"/>
          </a:ln>
        </p:spPr>
      </p:pic>
      <p:pic>
        <p:nvPicPr>
          <p:cNvPr id="339" name="image28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86479" y="1715544"/>
            <a:ext cx="746928" cy="665980"/>
          </a:xfrm>
          <a:prstGeom prst="rect">
            <a:avLst/>
          </a:prstGeom>
          <a:ln w="12700">
            <a:miter lim="400000"/>
          </a:ln>
        </p:spPr>
      </p:pic>
      <p:sp>
        <p:nvSpPr>
          <p:cNvPr id="340" name="Shape 340"/>
          <p:cNvSpPr/>
          <p:nvPr/>
        </p:nvSpPr>
        <p:spPr>
          <a:xfrm>
            <a:off x="599191" y="4987980"/>
            <a:ext cx="10212293" cy="6681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marL="285750" indent="-285750">
              <a:buSzPct val="100000"/>
              <a:buFont typeface="Arial"/>
              <a:buChar char="•"/>
              <a:defRPr>
                <a:solidFill>
                  <a:srgbClr val="32466B"/>
                </a:solidFill>
              </a:defRPr>
            </a:lvl1pPr>
          </a:lstStyle>
          <a:p>
            <a:r>
              <a:t>控制层：</a:t>
            </a:r>
          </a:p>
        </p:txBody>
      </p:sp>
      <p:pic>
        <p:nvPicPr>
          <p:cNvPr id="341" name="image23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41063" y="5303146"/>
            <a:ext cx="1051997" cy="624905"/>
          </a:xfrm>
          <a:prstGeom prst="rect">
            <a:avLst/>
          </a:prstGeom>
          <a:ln w="12700">
            <a:miter lim="400000"/>
          </a:ln>
        </p:spPr>
      </p:pic>
      <p:sp>
        <p:nvSpPr>
          <p:cNvPr id="342" name="Shape 342"/>
          <p:cNvSpPr/>
          <p:nvPr/>
        </p:nvSpPr>
        <p:spPr>
          <a:xfrm>
            <a:off x="599191" y="3274471"/>
            <a:ext cx="10212293" cy="6681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marL="285750" indent="-285750">
              <a:buSzPct val="100000"/>
              <a:buFont typeface="Arial"/>
              <a:buChar char="•"/>
              <a:defRPr>
                <a:solidFill>
                  <a:srgbClr val="32466B"/>
                </a:solidFill>
              </a:defRPr>
            </a:lvl1pPr>
          </a:lstStyle>
          <a:p>
            <a:r>
              <a:t>路由层：</a:t>
            </a:r>
          </a:p>
        </p:txBody>
      </p:sp>
      <p:sp>
        <p:nvSpPr>
          <p:cNvPr id="343" name="Shape 343"/>
          <p:cNvSpPr/>
          <p:nvPr/>
        </p:nvSpPr>
        <p:spPr>
          <a:xfrm>
            <a:off x="908922" y="2533152"/>
            <a:ext cx="4326395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600"/>
            </a:lvl1pPr>
          </a:lstStyle>
          <a:p>
            <a:r>
              <a:t>－放在views目录，使用ejs模版，负责页面渲染</a:t>
            </a:r>
          </a:p>
        </p:txBody>
      </p:sp>
      <p:sp>
        <p:nvSpPr>
          <p:cNvPr id="344" name="Shape 344"/>
          <p:cNvSpPr/>
          <p:nvPr/>
        </p:nvSpPr>
        <p:spPr>
          <a:xfrm>
            <a:off x="910212" y="6013951"/>
            <a:ext cx="6596123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600"/>
            </a:lvl1pPr>
          </a:lstStyle>
          <a:p>
            <a:r>
              <a:t>－放在controller目录，负责与Blockchain交互，控制接口调用和数据返回</a:t>
            </a:r>
          </a:p>
        </p:txBody>
      </p:sp>
      <p:sp>
        <p:nvSpPr>
          <p:cNvPr id="345" name="Shape 345"/>
          <p:cNvSpPr/>
          <p:nvPr/>
        </p:nvSpPr>
        <p:spPr>
          <a:xfrm>
            <a:off x="907071" y="4402845"/>
            <a:ext cx="3682962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600"/>
            </a:lvl1pPr>
          </a:lstStyle>
          <a:p>
            <a:r>
              <a:t>－放在router目录，用来分配页面到路由</a:t>
            </a:r>
          </a:p>
        </p:txBody>
      </p:sp>
      <p:pic>
        <p:nvPicPr>
          <p:cNvPr id="346" name="image23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79163" y="3627146"/>
            <a:ext cx="1051997" cy="62490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7" grpId="1" animBg="1" advAuto="0"/>
      <p:bldP spid="338" grpId="2" animBg="1" advAuto="0"/>
      <p:bldP spid="339" grpId="3" animBg="1" advAuto="0"/>
      <p:bldP spid="340" grpId="4" animBg="1" advAuto="0"/>
      <p:bldP spid="341" grpId="5" animBg="1" advAuto="0"/>
      <p:bldP spid="342" grpId="6" animBg="1" advAuto="0"/>
      <p:bldP spid="346" grpId="7" animBg="1" advAuto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Shape 348"/>
          <p:cNvSpPr/>
          <p:nvPr/>
        </p:nvSpPr>
        <p:spPr>
          <a:xfrm>
            <a:off x="3902257" y="7510756"/>
            <a:ext cx="4114801" cy="264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r>
              <a:t>RESTRICTED</a:t>
            </a:r>
          </a:p>
        </p:txBody>
      </p:sp>
      <p:sp>
        <p:nvSpPr>
          <p:cNvPr id="349" name="Shape 349"/>
          <p:cNvSpPr>
            <a:spLocks noGrp="1"/>
          </p:cNvSpPr>
          <p:nvPr>
            <p:ph type="sldNum" sz="quarter" idx="2"/>
          </p:nvPr>
        </p:nvSpPr>
        <p:spPr>
          <a:xfrm>
            <a:off x="11865049" y="6596841"/>
            <a:ext cx="153964" cy="13554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15</a:t>
            </a:fld>
            <a:endParaRPr/>
          </a:p>
        </p:txBody>
      </p:sp>
      <p:sp>
        <p:nvSpPr>
          <p:cNvPr id="350" name="Shape 350"/>
          <p:cNvSpPr/>
          <p:nvPr/>
        </p:nvSpPr>
        <p:spPr>
          <a:xfrm>
            <a:off x="584237" y="294418"/>
            <a:ext cx="10836921" cy="41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 defTabSz="1108479">
              <a:lnSpc>
                <a:spcPct val="90000"/>
              </a:lnSpc>
              <a:defRPr sz="2400">
                <a:solidFill>
                  <a:srgbClr val="FF000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ATMC &lt;===&gt; (Blockchain)  &lt;===&gt; ATMP技术分析</a:t>
            </a:r>
          </a:p>
        </p:txBody>
      </p:sp>
      <p:sp>
        <p:nvSpPr>
          <p:cNvPr id="351" name="Shape 351"/>
          <p:cNvSpPr/>
          <p:nvPr/>
        </p:nvSpPr>
        <p:spPr>
          <a:xfrm>
            <a:off x="482875" y="1155462"/>
            <a:ext cx="10212293" cy="6681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marL="285750" indent="-285750">
              <a:buSzPct val="100000"/>
              <a:buFont typeface="Arial"/>
              <a:buChar char="•"/>
              <a:defRPr>
                <a:solidFill>
                  <a:srgbClr val="32466B"/>
                </a:solidFill>
              </a:defRPr>
            </a:lvl1pPr>
          </a:lstStyle>
          <a:p>
            <a:r>
              <a:t>数据库：</a:t>
            </a:r>
          </a:p>
        </p:txBody>
      </p:sp>
      <p:pic>
        <p:nvPicPr>
          <p:cNvPr id="352" name="image2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77034" y="1555409"/>
            <a:ext cx="895941" cy="658243"/>
          </a:xfrm>
          <a:prstGeom prst="rect">
            <a:avLst/>
          </a:prstGeom>
          <a:ln w="12700">
            <a:miter lim="400000"/>
          </a:ln>
        </p:spPr>
      </p:pic>
      <p:pic>
        <p:nvPicPr>
          <p:cNvPr id="353" name="image25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07310" y="1611506"/>
            <a:ext cx="1009214" cy="54604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1" grpId="1" animBg="1" advAuto="0"/>
      <p:bldP spid="352" grpId="2" animBg="1" advAuto="0"/>
      <p:bldP spid="353" grpId="3" animBg="1" advAuto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Shape 355"/>
          <p:cNvSpPr/>
          <p:nvPr/>
        </p:nvSpPr>
        <p:spPr>
          <a:xfrm>
            <a:off x="3902257" y="7510756"/>
            <a:ext cx="4114801" cy="264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r>
              <a:t>RESTRICTED</a:t>
            </a:r>
          </a:p>
        </p:txBody>
      </p:sp>
      <p:sp>
        <p:nvSpPr>
          <p:cNvPr id="356" name="Shape 356"/>
          <p:cNvSpPr>
            <a:spLocks noGrp="1"/>
          </p:cNvSpPr>
          <p:nvPr>
            <p:ph type="sldNum" sz="quarter" idx="2"/>
          </p:nvPr>
        </p:nvSpPr>
        <p:spPr>
          <a:xfrm>
            <a:off x="11865049" y="6596841"/>
            <a:ext cx="153964" cy="13554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16</a:t>
            </a:fld>
            <a:endParaRPr/>
          </a:p>
        </p:txBody>
      </p:sp>
      <p:sp>
        <p:nvSpPr>
          <p:cNvPr id="357" name="Shape 357"/>
          <p:cNvSpPr/>
          <p:nvPr/>
        </p:nvSpPr>
        <p:spPr>
          <a:xfrm>
            <a:off x="584237" y="294418"/>
            <a:ext cx="10836921" cy="41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 defTabSz="1108479">
              <a:lnSpc>
                <a:spcPct val="90000"/>
              </a:lnSpc>
              <a:defRPr sz="2400">
                <a:solidFill>
                  <a:srgbClr val="FF000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工具分享</a:t>
            </a:r>
          </a:p>
        </p:txBody>
      </p:sp>
      <p:pic>
        <p:nvPicPr>
          <p:cNvPr id="358" name="sublime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4489" y="1196421"/>
            <a:ext cx="1551313" cy="630222"/>
          </a:xfrm>
          <a:prstGeom prst="rect">
            <a:avLst/>
          </a:prstGeom>
          <a:ln w="12700">
            <a:miter lim="400000"/>
          </a:ln>
        </p:spPr>
      </p:pic>
      <p:pic>
        <p:nvPicPr>
          <p:cNvPr id="359" name="屏幕快照 2018-01-02 下午6.46.06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757579" y="1340081"/>
            <a:ext cx="2806701" cy="342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60" name="git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15701" y="2127277"/>
            <a:ext cx="2455888" cy="835337"/>
          </a:xfrm>
          <a:prstGeom prst="rect">
            <a:avLst/>
          </a:prstGeom>
          <a:ln w="12700">
            <a:miter lim="400000"/>
          </a:ln>
        </p:spPr>
      </p:pic>
      <p:pic>
        <p:nvPicPr>
          <p:cNvPr id="361" name="github.jp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036228" y="2127277"/>
            <a:ext cx="1095734" cy="911651"/>
          </a:xfrm>
          <a:prstGeom prst="rect">
            <a:avLst/>
          </a:prstGeom>
          <a:ln w="12700">
            <a:miter lim="400000"/>
          </a:ln>
        </p:spPr>
      </p:pic>
      <p:sp>
        <p:nvSpPr>
          <p:cNvPr id="362" name="Shape 362"/>
          <p:cNvSpPr/>
          <p:nvPr/>
        </p:nvSpPr>
        <p:spPr>
          <a:xfrm>
            <a:off x="747683" y="6024097"/>
            <a:ext cx="4246400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t>https://github.com/yifon/SST_BlockChain</a:t>
            </a:r>
          </a:p>
        </p:txBody>
      </p:sp>
      <p:sp>
        <p:nvSpPr>
          <p:cNvPr id="363" name="Shape 363"/>
          <p:cNvSpPr/>
          <p:nvPr/>
        </p:nvSpPr>
        <p:spPr>
          <a:xfrm>
            <a:off x="767206" y="5624862"/>
            <a:ext cx="1247141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t>项目代码：</a:t>
            </a:r>
          </a:p>
        </p:txBody>
      </p:sp>
    </p:spTree>
  </p:cSld>
  <p:clrMapOvr>
    <a:masterClrMapping/>
  </p:clrMapOvr>
  <p:transition spd="slow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/>
          <p:cNvSpPr/>
          <p:nvPr/>
        </p:nvSpPr>
        <p:spPr bwMode="auto">
          <a:xfrm>
            <a:off x="8493369" y="764930"/>
            <a:ext cx="3499340" cy="596411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6350" cap="flat" cmpd="sng" algn="ctr">
            <a:solidFill>
              <a:schemeClr val="tx2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58838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600" b="1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5" name="矩形 24"/>
          <p:cNvSpPr/>
          <p:nvPr/>
        </p:nvSpPr>
        <p:spPr bwMode="auto">
          <a:xfrm>
            <a:off x="272561" y="888023"/>
            <a:ext cx="3121270" cy="5758962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58838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900" b="1" i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8" name="Footer Placeholder 27"/>
          <p:cNvSpPr>
            <a:spLocks noGrp="1"/>
          </p:cNvSpPr>
          <p:nvPr>
            <p:ph type="ftr" sz="quarter" idx="4294967295"/>
          </p:nvPr>
        </p:nvSpPr>
        <p:spPr>
          <a:xfrm>
            <a:off x="3902258" y="7460321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RESTRICTED</a:t>
            </a:r>
            <a:endParaRPr lang="en-US" dirty="0"/>
          </a:p>
        </p:txBody>
      </p:sp>
      <p:sp>
        <p:nvSpPr>
          <p:cNvPr id="11" name="Title 1"/>
          <p:cNvSpPr txBox="1">
            <a:spLocks/>
          </p:cNvSpPr>
          <p:nvPr/>
        </p:nvSpPr>
        <p:spPr bwMode="gray">
          <a:xfrm>
            <a:off x="584238" y="294418"/>
            <a:ext cx="10836919" cy="6327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0" tIns="0" rIns="0" bIns="17123" numCol="1" anchor="t" anchorCtr="0" compatLnSpc="1">
            <a:prstTxWarp prst="textNoShape">
              <a:avLst/>
            </a:prstTxWarp>
          </a:bodyPr>
          <a:lstStyle>
            <a:lvl1pPr algn="ctr" defTabSz="1108479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000" baseline="0">
                <a:solidFill>
                  <a:schemeClr val="tx2"/>
                </a:solidFill>
                <a:latin typeface="Arial"/>
                <a:ea typeface="SimHei"/>
                <a:cs typeface="Arial" charset="0"/>
              </a:defRPr>
            </a:lvl1pPr>
            <a:lvl2pPr algn="l" defTabSz="1108479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100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defTabSz="1108479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100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defTabSz="1108479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100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defTabSz="1108479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100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34934" algn="l" defTabSz="1055622" rtl="0" eaLnBrk="1" fontAlgn="base" hangingPunct="1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Arial" charset="0"/>
              </a:defRPr>
            </a:lvl6pPr>
            <a:lvl7pPr marL="869869" algn="l" defTabSz="1055622" rtl="0" eaLnBrk="1" fontAlgn="base" hangingPunct="1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Arial" charset="0"/>
              </a:defRPr>
            </a:lvl7pPr>
            <a:lvl8pPr marL="1304803" algn="l" defTabSz="1055622" rtl="0" eaLnBrk="1" fontAlgn="base" hangingPunct="1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Arial" charset="0"/>
              </a:defRPr>
            </a:lvl8pPr>
            <a:lvl9pPr marL="1739737" algn="l" defTabSz="1055622" rtl="0" eaLnBrk="1" fontAlgn="base" hangingPunct="1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Arial" charset="0"/>
              </a:defRPr>
            </a:lvl9pPr>
          </a:lstStyle>
          <a:p>
            <a:pPr algn="l"/>
            <a:endParaRPr lang="en-US" altLang="zh-CN" sz="2400" kern="0" dirty="0" smtClean="0">
              <a:latin typeface="+mj-ea"/>
              <a:ea typeface="+mj-ea"/>
            </a:endParaRPr>
          </a:p>
        </p:txBody>
      </p:sp>
      <p:sp>
        <p:nvSpPr>
          <p:cNvPr id="14" name="Hexagon 4"/>
          <p:cNvSpPr/>
          <p:nvPr/>
        </p:nvSpPr>
        <p:spPr>
          <a:xfrm>
            <a:off x="6299398" y="3775723"/>
            <a:ext cx="1533105" cy="1134865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0" tIns="26670" rIns="0" bIns="26670" numCol="1" spcCol="1270" anchor="ctr" anchorCtr="0">
            <a:noAutofit/>
          </a:bodyPr>
          <a:lstStyle/>
          <a:p>
            <a:pPr lvl="0" algn="ctr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1600" dirty="0" smtClean="0"/>
              <a:t>Different banks in limited areas,</a:t>
            </a:r>
          </a:p>
          <a:p>
            <a:pPr lvl="0" algn="ctr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1600" dirty="0" smtClean="0"/>
              <a:t>Same country</a:t>
            </a:r>
          </a:p>
          <a:p>
            <a:pPr lvl="0" algn="ctr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1600" kern="1200" dirty="0"/>
          </a:p>
        </p:txBody>
      </p:sp>
      <p:sp>
        <p:nvSpPr>
          <p:cNvPr id="18" name="Title 1"/>
          <p:cNvSpPr txBox="1">
            <a:spLocks/>
          </p:cNvSpPr>
          <p:nvPr/>
        </p:nvSpPr>
        <p:spPr bwMode="gray">
          <a:xfrm>
            <a:off x="736638" y="376480"/>
            <a:ext cx="10836919" cy="6327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0" tIns="0" rIns="0" bIns="17123" numCol="1" anchor="t" anchorCtr="0" compatLnSpc="1">
            <a:prstTxWarp prst="textNoShape">
              <a:avLst/>
            </a:prstTxWarp>
          </a:bodyPr>
          <a:lstStyle>
            <a:lvl1pPr algn="ctr" defTabSz="1108479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000" baseline="0">
                <a:solidFill>
                  <a:schemeClr val="tx2"/>
                </a:solidFill>
                <a:latin typeface="Arial"/>
                <a:ea typeface="SimHei"/>
                <a:cs typeface="Arial" charset="0"/>
              </a:defRPr>
            </a:lvl1pPr>
            <a:lvl2pPr algn="l" defTabSz="1108479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100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defTabSz="1108479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100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defTabSz="1108479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100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defTabSz="1108479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100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34934" algn="l" defTabSz="1055622" rtl="0" eaLnBrk="1" fontAlgn="base" hangingPunct="1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Arial" charset="0"/>
              </a:defRPr>
            </a:lvl6pPr>
            <a:lvl7pPr marL="869869" algn="l" defTabSz="1055622" rtl="0" eaLnBrk="1" fontAlgn="base" hangingPunct="1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Arial" charset="0"/>
              </a:defRPr>
            </a:lvl7pPr>
            <a:lvl8pPr marL="1304803" algn="l" defTabSz="1055622" rtl="0" eaLnBrk="1" fontAlgn="base" hangingPunct="1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Arial" charset="0"/>
              </a:defRPr>
            </a:lvl8pPr>
            <a:lvl9pPr marL="1739737" algn="l" defTabSz="1055622" rtl="0" eaLnBrk="1" fontAlgn="base" hangingPunct="1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Arial" charset="0"/>
              </a:defRPr>
            </a:lvl9pPr>
          </a:lstStyle>
          <a:p>
            <a:pPr algn="l"/>
            <a:r>
              <a:rPr lang="en-US" altLang="zh-CN" sz="2400" kern="0" dirty="0" smtClean="0">
                <a:latin typeface="+mj-ea"/>
              </a:rPr>
              <a:t>Software Architecture</a:t>
            </a:r>
            <a:endParaRPr lang="en-US" altLang="zh-CN" sz="2400" kern="0" dirty="0" smtClean="0">
              <a:latin typeface="+mj-ea"/>
              <a:ea typeface="+mj-ea"/>
            </a:endParaRPr>
          </a:p>
        </p:txBody>
      </p:sp>
      <p:sp>
        <p:nvSpPr>
          <p:cNvPr id="20" name="椭圆 19"/>
          <p:cNvSpPr/>
          <p:nvPr/>
        </p:nvSpPr>
        <p:spPr bwMode="auto">
          <a:xfrm>
            <a:off x="923193" y="3437792"/>
            <a:ext cx="1433146" cy="1107831"/>
          </a:xfrm>
          <a:prstGeom prst="ellips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58838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b="1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ATMC</a:t>
            </a:r>
            <a:endParaRPr kumimoji="0" lang="zh-CN" altLang="en-US" sz="600" b="1" i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3" name="椭圆 22"/>
          <p:cNvSpPr/>
          <p:nvPr/>
        </p:nvSpPr>
        <p:spPr bwMode="auto">
          <a:xfrm>
            <a:off x="9410700" y="3431930"/>
            <a:ext cx="1433146" cy="1107831"/>
          </a:xfrm>
          <a:prstGeom prst="ellips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58838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b="1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ATMC</a:t>
            </a:r>
            <a:endParaRPr kumimoji="0" lang="zh-CN" altLang="en-US" sz="600" b="1" i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4" name="椭圆 23"/>
          <p:cNvSpPr/>
          <p:nvPr/>
        </p:nvSpPr>
        <p:spPr bwMode="auto">
          <a:xfrm>
            <a:off x="9448801" y="5342793"/>
            <a:ext cx="1403838" cy="1175238"/>
          </a:xfrm>
          <a:prstGeom prst="ellipse">
            <a:avLst/>
          </a:prstGeom>
          <a:solidFill>
            <a:srgbClr val="92D050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58838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400" b="1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Screen</a:t>
            </a:r>
            <a:r>
              <a:rPr kumimoji="0" lang="en-US" altLang="zh-CN" sz="1400" b="1" i="1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 Control</a:t>
            </a:r>
            <a:endParaRPr kumimoji="0" lang="zh-CN" altLang="en-US" sz="900" b="1" i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7" name="圆角矩形 26"/>
          <p:cNvSpPr/>
          <p:nvPr/>
        </p:nvSpPr>
        <p:spPr bwMode="auto">
          <a:xfrm>
            <a:off x="4906107" y="2787161"/>
            <a:ext cx="2110154" cy="2813539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58838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1" i="1" u="none" strike="noStrike" cap="none" normalizeH="0" baseline="0" dirty="0" smtClean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latin typeface="Arial" charset="0"/>
              </a:rPr>
              <a:t>Block</a:t>
            </a:r>
            <a:r>
              <a:rPr kumimoji="0" lang="en-US" altLang="zh-CN" sz="2400" b="1" i="1" u="none" strike="noStrike" cap="none" normalizeH="0" dirty="0" smtClean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latin typeface="Arial" charset="0"/>
              </a:rPr>
              <a:t> chain </a:t>
            </a:r>
            <a:endParaRPr kumimoji="0" lang="zh-CN" altLang="en-US" sz="2400" b="1" i="1" u="none" strike="noStrike" cap="none" normalizeH="0" baseline="0" dirty="0" smtClean="0">
              <a:ln>
                <a:noFill/>
              </a:ln>
              <a:solidFill>
                <a:schemeClr val="accent6">
                  <a:lumMod val="75000"/>
                </a:schemeClr>
              </a:solidFill>
              <a:effectLst/>
              <a:latin typeface="Arial" charset="0"/>
            </a:endParaRPr>
          </a:p>
        </p:txBody>
      </p:sp>
      <p:sp>
        <p:nvSpPr>
          <p:cNvPr id="32" name="圆柱形 31"/>
          <p:cNvSpPr/>
          <p:nvPr/>
        </p:nvSpPr>
        <p:spPr bwMode="auto">
          <a:xfrm>
            <a:off x="1063869" y="1055077"/>
            <a:ext cx="1063871" cy="1195754"/>
          </a:xfrm>
          <a:prstGeom prst="can">
            <a:avLst/>
          </a:prstGeom>
          <a:solidFill>
            <a:srgbClr val="84CAC6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58838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200" b="1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Bank</a:t>
            </a:r>
            <a:r>
              <a:rPr kumimoji="0" lang="en-US" altLang="zh-CN" sz="2000" b="1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 </a:t>
            </a:r>
            <a:r>
              <a:rPr kumimoji="0" lang="en-US" altLang="zh-CN" sz="1400" b="1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system</a:t>
            </a:r>
            <a:endParaRPr kumimoji="0" lang="zh-CN" altLang="en-US" sz="2000" b="1" i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9" name="椭圆 38"/>
          <p:cNvSpPr/>
          <p:nvPr/>
        </p:nvSpPr>
        <p:spPr bwMode="auto">
          <a:xfrm>
            <a:off x="905609" y="5460023"/>
            <a:ext cx="1403838" cy="1175238"/>
          </a:xfrm>
          <a:prstGeom prst="ellipse">
            <a:avLst/>
          </a:prstGeom>
          <a:solidFill>
            <a:srgbClr val="92D050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58838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400" b="1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Screen</a:t>
            </a:r>
            <a:r>
              <a:rPr kumimoji="0" lang="en-US" altLang="zh-CN" sz="1400" b="1" i="1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 Control</a:t>
            </a:r>
            <a:endParaRPr kumimoji="0" lang="zh-CN" altLang="en-US" sz="900" b="1" i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0" name="上下箭头 39"/>
          <p:cNvSpPr/>
          <p:nvPr/>
        </p:nvSpPr>
        <p:spPr bwMode="auto">
          <a:xfrm>
            <a:off x="1468315" y="4598378"/>
            <a:ext cx="281354" cy="826476"/>
          </a:xfrm>
          <a:prstGeom prst="upDownArrow">
            <a:avLst/>
          </a:prstGeom>
          <a:solidFill>
            <a:schemeClr val="tx2">
              <a:lumMod val="40000"/>
              <a:lumOff val="60000"/>
            </a:schemeClr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58838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600" b="1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2" name="矩形 41"/>
          <p:cNvSpPr/>
          <p:nvPr/>
        </p:nvSpPr>
        <p:spPr bwMode="auto">
          <a:xfrm>
            <a:off x="1758461" y="4703885"/>
            <a:ext cx="1477108" cy="703384"/>
          </a:xfrm>
          <a:prstGeom prst="rect">
            <a:avLst/>
          </a:prstGeom>
          <a:noFill/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58838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400" b="1" i="1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Dat</a:t>
            </a:r>
            <a:r>
              <a:rPr lang="en-US" altLang="zh-CN" sz="1400" b="1" i="1" dirty="0" smtClean="0">
                <a:latin typeface="Arial" charset="0"/>
              </a:rPr>
              <a:t>a </a:t>
            </a:r>
            <a:r>
              <a:rPr kumimoji="0" lang="en-US" altLang="zh-CN" sz="1400" b="1" i="1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input/output</a:t>
            </a:r>
            <a:endParaRPr kumimoji="0" lang="zh-CN" altLang="en-US" sz="1400" b="1" i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7" name="上下箭头 46"/>
          <p:cNvSpPr/>
          <p:nvPr/>
        </p:nvSpPr>
        <p:spPr bwMode="auto">
          <a:xfrm>
            <a:off x="10026161" y="4539763"/>
            <a:ext cx="281354" cy="826476"/>
          </a:xfrm>
          <a:prstGeom prst="upDownArrow">
            <a:avLst/>
          </a:prstGeom>
          <a:solidFill>
            <a:schemeClr val="tx2">
              <a:lumMod val="40000"/>
              <a:lumOff val="60000"/>
            </a:schemeClr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58838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600" b="1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8" name="上下箭头 47"/>
          <p:cNvSpPr/>
          <p:nvPr/>
        </p:nvSpPr>
        <p:spPr bwMode="auto">
          <a:xfrm>
            <a:off x="1477107" y="2250830"/>
            <a:ext cx="281354" cy="1143000"/>
          </a:xfrm>
          <a:prstGeom prst="upDownArrow">
            <a:avLst/>
          </a:prstGeom>
          <a:solidFill>
            <a:srgbClr val="FFCCCC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58838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600" b="1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9" name="矩形 48"/>
          <p:cNvSpPr/>
          <p:nvPr/>
        </p:nvSpPr>
        <p:spPr bwMode="auto">
          <a:xfrm>
            <a:off x="1699844" y="2412023"/>
            <a:ext cx="1667609" cy="703384"/>
          </a:xfrm>
          <a:prstGeom prst="rect">
            <a:avLst/>
          </a:prstGeom>
          <a:noFill/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58838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400" b="1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Message</a:t>
            </a:r>
            <a:r>
              <a:rPr kumimoji="0" lang="en-US" altLang="zh-CN" sz="1400" b="1" i="1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 </a:t>
            </a:r>
            <a:r>
              <a:rPr kumimoji="0" lang="en-US" altLang="zh-CN" sz="1400" b="1" i="1" u="none" strike="noStrike" cap="none" normalizeH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req</a:t>
            </a:r>
            <a:r>
              <a:rPr kumimoji="0" lang="en-US" altLang="zh-CN" sz="1400" b="1" i="1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/res</a:t>
            </a:r>
            <a:endParaRPr kumimoji="0" lang="zh-CN" altLang="en-US" sz="1400" b="1" i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2" name="上下箭头 51"/>
          <p:cNvSpPr/>
          <p:nvPr/>
        </p:nvSpPr>
        <p:spPr bwMode="auto">
          <a:xfrm rot="5400000">
            <a:off x="3499339" y="2677258"/>
            <a:ext cx="307730" cy="2470638"/>
          </a:xfrm>
          <a:prstGeom prst="upDownArrow">
            <a:avLst/>
          </a:prstGeom>
          <a:solidFill>
            <a:srgbClr val="FBE700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58838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600" b="1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3" name="矩形 52"/>
          <p:cNvSpPr/>
          <p:nvPr/>
        </p:nvSpPr>
        <p:spPr bwMode="auto">
          <a:xfrm>
            <a:off x="2889737" y="3338146"/>
            <a:ext cx="1477108" cy="703384"/>
          </a:xfrm>
          <a:prstGeom prst="rect">
            <a:avLst/>
          </a:prstGeom>
          <a:noFill/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58838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400" b="1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Call/Monitoring </a:t>
            </a:r>
            <a:endParaRPr kumimoji="0" lang="zh-CN" altLang="en-US" sz="1400" b="1" i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5" name="上下箭头 54"/>
          <p:cNvSpPr/>
          <p:nvPr/>
        </p:nvSpPr>
        <p:spPr bwMode="auto">
          <a:xfrm rot="5400000">
            <a:off x="8065478" y="2750527"/>
            <a:ext cx="307730" cy="2470638"/>
          </a:xfrm>
          <a:prstGeom prst="upDownArrow">
            <a:avLst/>
          </a:prstGeom>
          <a:solidFill>
            <a:srgbClr val="FBE700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58838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600" b="1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6" name="上下箭头 55"/>
          <p:cNvSpPr/>
          <p:nvPr/>
        </p:nvSpPr>
        <p:spPr bwMode="auto">
          <a:xfrm>
            <a:off x="9964615" y="2218592"/>
            <a:ext cx="281354" cy="1143000"/>
          </a:xfrm>
          <a:prstGeom prst="upDownArrow">
            <a:avLst/>
          </a:prstGeom>
          <a:solidFill>
            <a:srgbClr val="FFCCCC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58838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600" b="1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8" name="矩形 57"/>
          <p:cNvSpPr/>
          <p:nvPr/>
        </p:nvSpPr>
        <p:spPr bwMode="auto">
          <a:xfrm>
            <a:off x="7535007" y="3174023"/>
            <a:ext cx="1477108" cy="703384"/>
          </a:xfrm>
          <a:prstGeom prst="rect">
            <a:avLst/>
          </a:prstGeom>
          <a:noFill/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58838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400" b="1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Call/Monitoring </a:t>
            </a:r>
            <a:endParaRPr kumimoji="0" lang="zh-CN" altLang="en-US" sz="1400" b="1" i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9" name="矩形 58"/>
          <p:cNvSpPr/>
          <p:nvPr/>
        </p:nvSpPr>
        <p:spPr bwMode="auto">
          <a:xfrm>
            <a:off x="10377853" y="4654062"/>
            <a:ext cx="1477108" cy="703384"/>
          </a:xfrm>
          <a:prstGeom prst="rect">
            <a:avLst/>
          </a:prstGeom>
          <a:noFill/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58838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400" b="1" i="1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Dat</a:t>
            </a:r>
            <a:r>
              <a:rPr lang="en-US" altLang="zh-CN" sz="1400" b="1" i="1" dirty="0" smtClean="0">
                <a:latin typeface="Arial" charset="0"/>
              </a:rPr>
              <a:t>a </a:t>
            </a:r>
            <a:r>
              <a:rPr kumimoji="0" lang="en-US" altLang="zh-CN" sz="1400" b="1" i="1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input/output</a:t>
            </a:r>
            <a:endParaRPr kumimoji="0" lang="zh-CN" altLang="en-US" sz="1400" b="1" i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0" name="矩形 59"/>
          <p:cNvSpPr/>
          <p:nvPr/>
        </p:nvSpPr>
        <p:spPr bwMode="auto">
          <a:xfrm>
            <a:off x="10248898" y="2432539"/>
            <a:ext cx="1667609" cy="703384"/>
          </a:xfrm>
          <a:prstGeom prst="rect">
            <a:avLst/>
          </a:prstGeom>
          <a:noFill/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58838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400" b="1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Message</a:t>
            </a:r>
            <a:r>
              <a:rPr kumimoji="0" lang="en-US" altLang="zh-CN" sz="1400" b="1" i="1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 </a:t>
            </a:r>
            <a:r>
              <a:rPr kumimoji="0" lang="en-US" altLang="zh-CN" sz="1400" b="1" i="1" u="none" strike="noStrike" cap="none" normalizeH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req</a:t>
            </a:r>
            <a:r>
              <a:rPr kumimoji="0" lang="en-US" altLang="zh-CN" sz="1400" b="1" i="1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/res</a:t>
            </a:r>
            <a:endParaRPr kumimoji="0" lang="zh-CN" altLang="en-US" sz="1400" b="1" i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1" name="椭圆 60"/>
          <p:cNvSpPr/>
          <p:nvPr/>
        </p:nvSpPr>
        <p:spPr bwMode="auto">
          <a:xfrm>
            <a:off x="5037992" y="975946"/>
            <a:ext cx="1872762" cy="1055077"/>
          </a:xfrm>
          <a:prstGeom prst="ellipse">
            <a:avLst/>
          </a:prstGeom>
          <a:solidFill>
            <a:srgbClr val="92D050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58838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600" b="1" i="1" dirty="0" smtClean="0">
                <a:latin typeface="Arial" charset="0"/>
              </a:rPr>
              <a:t>Transaction</a:t>
            </a:r>
            <a:r>
              <a:rPr lang="en-US" altLang="zh-CN" sz="2400" b="1" i="1" dirty="0" smtClean="0">
                <a:latin typeface="Arial" charset="0"/>
              </a:rPr>
              <a:t> </a:t>
            </a:r>
            <a:r>
              <a:rPr lang="en-US" altLang="zh-CN" sz="1400" b="1" i="1" dirty="0" smtClean="0">
                <a:latin typeface="Arial" charset="0"/>
              </a:rPr>
              <a:t>steps</a:t>
            </a:r>
          </a:p>
          <a:p>
            <a:pPr marL="0" marR="0" indent="0" algn="ctr" defTabSz="858838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400" b="1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monitor</a:t>
            </a:r>
            <a:endParaRPr kumimoji="0" lang="zh-CN" altLang="en-US" sz="2400" b="1" i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2" name="右箭头 61"/>
          <p:cNvSpPr/>
          <p:nvPr/>
        </p:nvSpPr>
        <p:spPr bwMode="auto">
          <a:xfrm rot="19883254">
            <a:off x="2007870" y="2520446"/>
            <a:ext cx="3476063" cy="484632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58838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600" b="1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3" name="右箭头 62"/>
          <p:cNvSpPr/>
          <p:nvPr/>
        </p:nvSpPr>
        <p:spPr bwMode="auto">
          <a:xfrm rot="12795693">
            <a:off x="6670113" y="2373028"/>
            <a:ext cx="3219193" cy="484632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58838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600" b="1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4" name="矩形 63"/>
          <p:cNvSpPr/>
          <p:nvPr/>
        </p:nvSpPr>
        <p:spPr bwMode="auto">
          <a:xfrm>
            <a:off x="3314698" y="1696915"/>
            <a:ext cx="1477108" cy="703384"/>
          </a:xfrm>
          <a:prstGeom prst="rect">
            <a:avLst/>
          </a:prstGeom>
          <a:noFill/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58838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400" b="1" i="1" dirty="0" smtClean="0">
                <a:latin typeface="Arial" charset="0"/>
              </a:rPr>
              <a:t>Send </a:t>
            </a:r>
            <a:r>
              <a:rPr kumimoji="0" lang="en-US" altLang="zh-CN" sz="1400" b="1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 </a:t>
            </a:r>
            <a:endParaRPr kumimoji="0" lang="zh-CN" altLang="en-US" sz="1400" b="1" i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5" name="矩形 64"/>
          <p:cNvSpPr/>
          <p:nvPr/>
        </p:nvSpPr>
        <p:spPr bwMode="auto">
          <a:xfrm>
            <a:off x="7529145" y="1708638"/>
            <a:ext cx="1477108" cy="703384"/>
          </a:xfrm>
          <a:prstGeom prst="rect">
            <a:avLst/>
          </a:prstGeom>
          <a:noFill/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58838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400" b="1" i="1" dirty="0" smtClean="0">
                <a:latin typeface="Arial" charset="0"/>
              </a:rPr>
              <a:t>Send </a:t>
            </a:r>
            <a:r>
              <a:rPr kumimoji="0" lang="en-US" altLang="zh-CN" sz="1400" b="1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 </a:t>
            </a:r>
            <a:endParaRPr kumimoji="0" lang="zh-CN" altLang="en-US" sz="1400" b="1" i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6" name="剪去单角的矩形 65"/>
          <p:cNvSpPr/>
          <p:nvPr/>
        </p:nvSpPr>
        <p:spPr bwMode="auto">
          <a:xfrm>
            <a:off x="2435469" y="1274884"/>
            <a:ext cx="835269" cy="483577"/>
          </a:xfrm>
          <a:prstGeom prst="snip1Rect">
            <a:avLst/>
          </a:prstGeom>
          <a:solidFill>
            <a:srgbClr val="84CAC6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58838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050" b="1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Record </a:t>
            </a:r>
            <a:endParaRPr kumimoji="0" lang="zh-CN" altLang="en-US" sz="600" b="1" i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8" name="右箭头 67"/>
          <p:cNvSpPr/>
          <p:nvPr/>
        </p:nvSpPr>
        <p:spPr bwMode="auto">
          <a:xfrm>
            <a:off x="2154115" y="1512276"/>
            <a:ext cx="272562" cy="87923"/>
          </a:xfrm>
          <a:prstGeom prst="rightArrow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58838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600" b="1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9" name="右箭头 68"/>
          <p:cNvSpPr/>
          <p:nvPr/>
        </p:nvSpPr>
        <p:spPr bwMode="auto">
          <a:xfrm>
            <a:off x="10659208" y="1506415"/>
            <a:ext cx="272562" cy="87923"/>
          </a:xfrm>
          <a:prstGeom prst="rightArrow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58838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600" b="1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0" name="剪去单角的矩形 69"/>
          <p:cNvSpPr/>
          <p:nvPr/>
        </p:nvSpPr>
        <p:spPr bwMode="auto">
          <a:xfrm>
            <a:off x="10984523" y="1286607"/>
            <a:ext cx="835269" cy="483577"/>
          </a:xfrm>
          <a:prstGeom prst="snip1Rect">
            <a:avLst/>
          </a:prstGeom>
          <a:solidFill>
            <a:srgbClr val="84CAC6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58838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050" b="1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Record </a:t>
            </a:r>
            <a:endParaRPr kumimoji="0" lang="zh-CN" altLang="en-US" sz="600" b="1" i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1" name="圆柱形 70"/>
          <p:cNvSpPr/>
          <p:nvPr/>
        </p:nvSpPr>
        <p:spPr bwMode="auto">
          <a:xfrm>
            <a:off x="9568962" y="943707"/>
            <a:ext cx="1063871" cy="1195754"/>
          </a:xfrm>
          <a:prstGeom prst="can">
            <a:avLst/>
          </a:prstGeom>
          <a:solidFill>
            <a:srgbClr val="84CAC6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58838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200" b="1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Bank</a:t>
            </a:r>
            <a:r>
              <a:rPr kumimoji="0" lang="en-US" altLang="zh-CN" sz="2000" b="1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 </a:t>
            </a:r>
            <a:r>
              <a:rPr kumimoji="0" lang="en-US" altLang="zh-CN" sz="1400" b="1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system</a:t>
            </a:r>
            <a:endParaRPr kumimoji="0" lang="zh-CN" altLang="en-US" sz="2000" b="1" i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495898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 bwMode="auto">
          <a:xfrm>
            <a:off x="3469832" y="819195"/>
            <a:ext cx="8115997" cy="572472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58838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600" b="1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矩形 1"/>
          <p:cNvSpPr/>
          <p:nvPr/>
        </p:nvSpPr>
        <p:spPr bwMode="auto">
          <a:xfrm>
            <a:off x="58380" y="828203"/>
            <a:ext cx="2928965" cy="229409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58838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600" b="1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8" name="Footer Placeholder 27"/>
          <p:cNvSpPr>
            <a:spLocks noGrp="1"/>
          </p:cNvSpPr>
          <p:nvPr>
            <p:ph type="ftr" sz="quarter" idx="4294967295"/>
          </p:nvPr>
        </p:nvSpPr>
        <p:spPr>
          <a:xfrm>
            <a:off x="3902258" y="7460321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RESTRICTED</a:t>
            </a:r>
            <a:endParaRPr lang="en-US" dirty="0"/>
          </a:p>
        </p:txBody>
      </p:sp>
      <p:sp>
        <p:nvSpPr>
          <p:cNvPr id="11" name="Title 1"/>
          <p:cNvSpPr txBox="1">
            <a:spLocks/>
          </p:cNvSpPr>
          <p:nvPr/>
        </p:nvSpPr>
        <p:spPr bwMode="gray">
          <a:xfrm>
            <a:off x="584238" y="294418"/>
            <a:ext cx="10836919" cy="6327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0" tIns="0" rIns="0" bIns="17123" numCol="1" anchor="t" anchorCtr="0" compatLnSpc="1">
            <a:prstTxWarp prst="textNoShape">
              <a:avLst/>
            </a:prstTxWarp>
          </a:bodyPr>
          <a:lstStyle>
            <a:lvl1pPr algn="ctr" defTabSz="1108479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000" baseline="0">
                <a:solidFill>
                  <a:schemeClr val="tx2"/>
                </a:solidFill>
                <a:latin typeface="Arial"/>
                <a:ea typeface="SimHei"/>
                <a:cs typeface="Arial" charset="0"/>
              </a:defRPr>
            </a:lvl1pPr>
            <a:lvl2pPr algn="l" defTabSz="1108479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100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defTabSz="1108479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100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defTabSz="1108479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100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defTabSz="1108479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100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34934" algn="l" defTabSz="1055622" rtl="0" eaLnBrk="1" fontAlgn="base" hangingPunct="1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Arial" charset="0"/>
              </a:defRPr>
            </a:lvl6pPr>
            <a:lvl7pPr marL="869869" algn="l" defTabSz="1055622" rtl="0" eaLnBrk="1" fontAlgn="base" hangingPunct="1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Arial" charset="0"/>
              </a:defRPr>
            </a:lvl7pPr>
            <a:lvl8pPr marL="1304803" algn="l" defTabSz="1055622" rtl="0" eaLnBrk="1" fontAlgn="base" hangingPunct="1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Arial" charset="0"/>
              </a:defRPr>
            </a:lvl8pPr>
            <a:lvl9pPr marL="1739737" algn="l" defTabSz="1055622" rtl="0" eaLnBrk="1" fontAlgn="base" hangingPunct="1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Arial" charset="0"/>
              </a:defRPr>
            </a:lvl9pPr>
          </a:lstStyle>
          <a:p>
            <a:pPr algn="l"/>
            <a:endParaRPr lang="en-US" altLang="zh-CN" sz="2400" kern="0" dirty="0" smtClean="0">
              <a:latin typeface="+mj-ea"/>
              <a:ea typeface="+mj-ea"/>
            </a:endParaRPr>
          </a:p>
        </p:txBody>
      </p:sp>
      <p:sp>
        <p:nvSpPr>
          <p:cNvPr id="18" name="Title 1"/>
          <p:cNvSpPr txBox="1">
            <a:spLocks/>
          </p:cNvSpPr>
          <p:nvPr/>
        </p:nvSpPr>
        <p:spPr bwMode="gray">
          <a:xfrm>
            <a:off x="736638" y="376480"/>
            <a:ext cx="10836919" cy="6327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0" tIns="0" rIns="0" bIns="17123" numCol="1" anchor="t" anchorCtr="0" compatLnSpc="1">
            <a:prstTxWarp prst="textNoShape">
              <a:avLst/>
            </a:prstTxWarp>
          </a:bodyPr>
          <a:lstStyle>
            <a:lvl1pPr algn="ctr" defTabSz="1108479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000" baseline="0">
                <a:solidFill>
                  <a:schemeClr val="tx2"/>
                </a:solidFill>
                <a:latin typeface="Arial"/>
                <a:ea typeface="SimHei"/>
                <a:cs typeface="Arial" charset="0"/>
              </a:defRPr>
            </a:lvl1pPr>
            <a:lvl2pPr algn="l" defTabSz="1108479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100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defTabSz="1108479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100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defTabSz="1108479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100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defTabSz="1108479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100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34934" algn="l" defTabSz="1055622" rtl="0" eaLnBrk="1" fontAlgn="base" hangingPunct="1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Arial" charset="0"/>
              </a:defRPr>
            </a:lvl6pPr>
            <a:lvl7pPr marL="869869" algn="l" defTabSz="1055622" rtl="0" eaLnBrk="1" fontAlgn="base" hangingPunct="1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Arial" charset="0"/>
              </a:defRPr>
            </a:lvl7pPr>
            <a:lvl8pPr marL="1304803" algn="l" defTabSz="1055622" rtl="0" eaLnBrk="1" fontAlgn="base" hangingPunct="1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Arial" charset="0"/>
              </a:defRPr>
            </a:lvl8pPr>
            <a:lvl9pPr marL="1739737" algn="l" defTabSz="1055622" rtl="0" eaLnBrk="1" fontAlgn="base" hangingPunct="1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Arial" charset="0"/>
              </a:defRPr>
            </a:lvl9pPr>
          </a:lstStyle>
          <a:p>
            <a:pPr algn="l"/>
            <a:r>
              <a:rPr lang="en-US" altLang="zh-CN" sz="2400" kern="0" dirty="0" smtClean="0">
                <a:latin typeface="+mj-ea"/>
              </a:rPr>
              <a:t>Transaction flow – </a:t>
            </a:r>
            <a:r>
              <a:rPr lang="en-US" altLang="zh-CN" sz="2400" kern="0" dirty="0" smtClean="0">
                <a:latin typeface="+mj-ea"/>
              </a:rPr>
              <a:t>(Issue/Acquiring</a:t>
            </a:r>
            <a:r>
              <a:rPr lang="en-US" altLang="zh-CN" sz="2400" kern="0" dirty="0" smtClean="0">
                <a:latin typeface="+mj-ea"/>
              </a:rPr>
              <a:t>)</a:t>
            </a:r>
            <a:endParaRPr lang="en-US" altLang="zh-CN" sz="2400" kern="0" dirty="0" smtClean="0">
              <a:latin typeface="+mj-ea"/>
              <a:ea typeface="+mj-ea"/>
            </a:endParaRPr>
          </a:p>
        </p:txBody>
      </p:sp>
      <p:sp>
        <p:nvSpPr>
          <p:cNvPr id="32" name="椭圆 31"/>
          <p:cNvSpPr/>
          <p:nvPr/>
        </p:nvSpPr>
        <p:spPr bwMode="auto">
          <a:xfrm>
            <a:off x="521239" y="3185744"/>
            <a:ext cx="1318846" cy="1090246"/>
          </a:xfrm>
          <a:prstGeom prst="ellipse">
            <a:avLst/>
          </a:prstGeom>
          <a:solidFill>
            <a:srgbClr val="92D050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58838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1" i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Acq</a:t>
            </a:r>
            <a:r>
              <a:rPr kumimoji="0" lang="en-US" altLang="zh-CN" sz="1600" b="1" i="1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 </a:t>
            </a:r>
            <a:r>
              <a:rPr kumimoji="0" lang="en-US" altLang="zh-CN" sz="1600" b="1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ATMC </a:t>
            </a:r>
            <a:endParaRPr kumimoji="0" lang="zh-CN" altLang="en-US" sz="1600" b="1" i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圆柱形 33"/>
          <p:cNvSpPr/>
          <p:nvPr/>
        </p:nvSpPr>
        <p:spPr bwMode="auto">
          <a:xfrm>
            <a:off x="10361579" y="1032635"/>
            <a:ext cx="1204547" cy="1292470"/>
          </a:xfrm>
          <a:prstGeom prst="can">
            <a:avLst/>
          </a:prstGeom>
          <a:solidFill>
            <a:schemeClr val="tx2">
              <a:lumMod val="40000"/>
              <a:lumOff val="60000"/>
            </a:schemeClr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858838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400" b="1" i="1" dirty="0" smtClean="0">
                <a:latin typeface="Arial" charset="0"/>
              </a:rPr>
              <a:t>D</a:t>
            </a:r>
            <a:r>
              <a:rPr kumimoji="0" lang="en-US" altLang="zh-CN" sz="1400" b="1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ebit</a:t>
            </a:r>
            <a:r>
              <a:rPr kumimoji="0" lang="en-US" altLang="zh-CN" sz="1400" b="1" i="1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 </a:t>
            </a:r>
            <a:r>
              <a:rPr kumimoji="0" lang="en-US" altLang="zh-CN" sz="1400" b="1" i="1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bank </a:t>
            </a:r>
          </a:p>
          <a:p>
            <a:pPr marL="0" marR="0" indent="0" algn="r" defTabSz="858838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400" b="1" i="1" u="none" strike="noStrike" cap="none" normalizeH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a.c</a:t>
            </a:r>
            <a:r>
              <a:rPr kumimoji="0" lang="en-US" altLang="zh-CN" sz="1400" b="1" i="1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 system</a:t>
            </a:r>
            <a:endParaRPr kumimoji="0" lang="zh-CN" altLang="en-US" sz="1400" b="1" i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右箭头 35"/>
          <p:cNvSpPr/>
          <p:nvPr/>
        </p:nvSpPr>
        <p:spPr bwMode="auto">
          <a:xfrm>
            <a:off x="1903535" y="3417790"/>
            <a:ext cx="1556239" cy="263769"/>
          </a:xfrm>
          <a:prstGeom prst="rightArrow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58838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600" b="1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右箭头 36"/>
          <p:cNvSpPr/>
          <p:nvPr/>
        </p:nvSpPr>
        <p:spPr bwMode="auto">
          <a:xfrm rot="10800000">
            <a:off x="1867730" y="3631653"/>
            <a:ext cx="1538653" cy="263769"/>
          </a:xfrm>
          <a:prstGeom prst="rightArrow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58838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600" b="1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9" name="矩形 38"/>
          <p:cNvSpPr/>
          <p:nvPr/>
        </p:nvSpPr>
        <p:spPr bwMode="auto">
          <a:xfrm>
            <a:off x="1535391" y="2952664"/>
            <a:ext cx="2057403" cy="624253"/>
          </a:xfrm>
          <a:prstGeom prst="rect">
            <a:avLst/>
          </a:prstGeom>
          <a:noFill/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858838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tabLst/>
            </a:pPr>
            <a:r>
              <a:rPr lang="en-US" altLang="zh-CN" sz="1000" b="1" i="1" dirty="0" smtClean="0">
                <a:latin typeface="Arial" charset="0"/>
              </a:rPr>
              <a:t>1.Call</a:t>
            </a:r>
            <a:r>
              <a:rPr lang="en-US" altLang="zh-CN" sz="1100" b="1" i="1" dirty="0" smtClean="0">
                <a:latin typeface="Arial" charset="0"/>
              </a:rPr>
              <a:t> block chain start </a:t>
            </a:r>
            <a:r>
              <a:rPr lang="en-US" altLang="zh-CN" sz="1100" b="1" i="1" dirty="0" err="1" smtClean="0">
                <a:latin typeface="Arial" charset="0"/>
              </a:rPr>
              <a:t>txn</a:t>
            </a:r>
            <a:endParaRPr lang="en-US" altLang="zh-CN" sz="1100" b="1" i="1" dirty="0" smtClean="0">
              <a:latin typeface="Arial" charset="0"/>
            </a:endParaRPr>
          </a:p>
        </p:txBody>
      </p:sp>
      <p:sp>
        <p:nvSpPr>
          <p:cNvPr id="12" name="圆角矩形 11"/>
          <p:cNvSpPr/>
          <p:nvPr/>
        </p:nvSpPr>
        <p:spPr bwMode="auto">
          <a:xfrm>
            <a:off x="3523224" y="2819285"/>
            <a:ext cx="1949498" cy="1425253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58838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1" i="1" u="none" strike="noStrike" cap="none" normalizeH="0" baseline="0" dirty="0" smtClean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latin typeface="Arial" charset="0"/>
              </a:rPr>
              <a:t>Block</a:t>
            </a:r>
            <a:r>
              <a:rPr kumimoji="0" lang="en-US" altLang="zh-CN" sz="2400" b="1" i="1" u="none" strike="noStrike" cap="none" normalizeH="0" dirty="0" smtClean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latin typeface="Arial" charset="0"/>
              </a:rPr>
              <a:t> chain </a:t>
            </a:r>
            <a:endParaRPr kumimoji="0" lang="zh-CN" altLang="en-US" sz="2400" b="1" i="1" u="none" strike="noStrike" cap="none" normalizeH="0" baseline="0" dirty="0" smtClean="0">
              <a:ln>
                <a:noFill/>
              </a:ln>
              <a:solidFill>
                <a:schemeClr val="accent6">
                  <a:lumMod val="75000"/>
                </a:schemeClr>
              </a:solidFill>
              <a:effectLst/>
              <a:latin typeface="Arial" charset="0"/>
            </a:endParaRPr>
          </a:p>
        </p:txBody>
      </p:sp>
      <p:sp>
        <p:nvSpPr>
          <p:cNvPr id="13" name="椭圆 12"/>
          <p:cNvSpPr/>
          <p:nvPr/>
        </p:nvSpPr>
        <p:spPr bwMode="auto">
          <a:xfrm>
            <a:off x="7016806" y="1475666"/>
            <a:ext cx="1770186" cy="1403840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58838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600" b="1" i="1" dirty="0" smtClean="0">
                <a:latin typeface="Arial" charset="0"/>
              </a:rPr>
              <a:t>Debit bank</a:t>
            </a:r>
            <a:r>
              <a:rPr kumimoji="0" lang="en-US" altLang="zh-CN" sz="1600" b="1" i="1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 </a:t>
            </a:r>
            <a:r>
              <a:rPr kumimoji="0" lang="en-US" altLang="zh-CN" sz="1600" b="1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ATMC </a:t>
            </a:r>
            <a:endParaRPr kumimoji="0" lang="zh-CN" altLang="en-US" sz="1600" b="1" i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右箭头 14"/>
          <p:cNvSpPr/>
          <p:nvPr/>
        </p:nvSpPr>
        <p:spPr bwMode="auto">
          <a:xfrm rot="20502927">
            <a:off x="5440274" y="2416605"/>
            <a:ext cx="1441940" cy="241212"/>
          </a:xfrm>
          <a:prstGeom prst="rightArrow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58838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600" b="1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" name="右箭头 15"/>
          <p:cNvSpPr/>
          <p:nvPr/>
        </p:nvSpPr>
        <p:spPr bwMode="auto">
          <a:xfrm rot="9752397">
            <a:off x="5487194" y="2655239"/>
            <a:ext cx="1465385" cy="263769"/>
          </a:xfrm>
          <a:prstGeom prst="rightArrow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58838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600" b="1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" name="椭圆 16"/>
          <p:cNvSpPr/>
          <p:nvPr/>
        </p:nvSpPr>
        <p:spPr bwMode="auto">
          <a:xfrm>
            <a:off x="6906905" y="4299256"/>
            <a:ext cx="1770186" cy="1403840"/>
          </a:xfrm>
          <a:prstGeom prst="ellipse">
            <a:avLst/>
          </a:prstGeom>
          <a:solidFill>
            <a:srgbClr val="FABB00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58838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600" b="1" i="1" dirty="0" smtClean="0">
                <a:latin typeface="Arial" charset="0"/>
              </a:rPr>
              <a:t>Credit bank</a:t>
            </a:r>
            <a:r>
              <a:rPr kumimoji="0" lang="en-US" altLang="zh-CN" sz="1600" b="1" i="1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 </a:t>
            </a:r>
            <a:r>
              <a:rPr kumimoji="0" lang="en-US" altLang="zh-CN" sz="1600" b="1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ATMC </a:t>
            </a:r>
            <a:endParaRPr kumimoji="0" lang="zh-CN" altLang="en-US" sz="1600" b="1" i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9" name="圆柱形 18"/>
          <p:cNvSpPr/>
          <p:nvPr/>
        </p:nvSpPr>
        <p:spPr bwMode="auto">
          <a:xfrm>
            <a:off x="10156457" y="5188062"/>
            <a:ext cx="1204547" cy="1292470"/>
          </a:xfrm>
          <a:prstGeom prst="can">
            <a:avLst/>
          </a:prstGeom>
          <a:solidFill>
            <a:srgbClr val="FFC000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858838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400" b="1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Credit </a:t>
            </a:r>
            <a:r>
              <a:rPr kumimoji="0" lang="en-US" altLang="zh-CN" sz="1400" b="1" i="1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bank </a:t>
            </a:r>
            <a:endParaRPr kumimoji="0" lang="en-US" altLang="zh-CN" sz="1400" b="1" i="1" u="none" strike="noStrike" cap="none" normalizeH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  <a:p>
            <a:pPr marL="0" marR="0" indent="0" algn="r" defTabSz="858838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400" b="1" i="1" dirty="0" err="1" smtClean="0">
                <a:latin typeface="Arial" charset="0"/>
              </a:rPr>
              <a:t>a.c</a:t>
            </a:r>
            <a:r>
              <a:rPr lang="en-US" altLang="zh-CN" sz="1400" b="1" i="1" dirty="0" smtClean="0">
                <a:latin typeface="Arial" charset="0"/>
              </a:rPr>
              <a:t> </a:t>
            </a:r>
            <a:r>
              <a:rPr kumimoji="0" lang="en-US" altLang="zh-CN" sz="1400" b="1" i="1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system</a:t>
            </a:r>
            <a:endParaRPr kumimoji="0" lang="zh-CN" altLang="en-US" sz="1400" b="1" i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0" name="右箭头 19"/>
          <p:cNvSpPr/>
          <p:nvPr/>
        </p:nvSpPr>
        <p:spPr bwMode="auto">
          <a:xfrm rot="12036042">
            <a:off x="5456380" y="4255351"/>
            <a:ext cx="1465385" cy="263769"/>
          </a:xfrm>
          <a:prstGeom prst="rightArrow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58838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600" b="1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1" name="右箭头 20"/>
          <p:cNvSpPr/>
          <p:nvPr/>
        </p:nvSpPr>
        <p:spPr bwMode="auto">
          <a:xfrm rot="1246870">
            <a:off x="5602033" y="4075862"/>
            <a:ext cx="1441940" cy="241212"/>
          </a:xfrm>
          <a:prstGeom prst="rightArrow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58838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600" b="1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2" name="右箭头 21"/>
          <p:cNvSpPr/>
          <p:nvPr/>
        </p:nvSpPr>
        <p:spPr bwMode="auto">
          <a:xfrm rot="1246870">
            <a:off x="8716225" y="5204323"/>
            <a:ext cx="1441940" cy="241212"/>
          </a:xfrm>
          <a:prstGeom prst="rightArrow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58838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600" b="1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3" name="右箭头 22"/>
          <p:cNvSpPr/>
          <p:nvPr/>
        </p:nvSpPr>
        <p:spPr bwMode="auto">
          <a:xfrm rot="12036042">
            <a:off x="8573904" y="5545017"/>
            <a:ext cx="1465385" cy="263769"/>
          </a:xfrm>
          <a:prstGeom prst="rightArrow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58838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600" b="1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4" name="右箭头 23"/>
          <p:cNvSpPr/>
          <p:nvPr/>
        </p:nvSpPr>
        <p:spPr bwMode="auto">
          <a:xfrm rot="20502927">
            <a:off x="8749043" y="1614476"/>
            <a:ext cx="1441940" cy="241212"/>
          </a:xfrm>
          <a:prstGeom prst="rightArrow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58838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600" b="1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5" name="右箭头 24"/>
          <p:cNvSpPr/>
          <p:nvPr/>
        </p:nvSpPr>
        <p:spPr bwMode="auto">
          <a:xfrm rot="9752397">
            <a:off x="8792805" y="1929287"/>
            <a:ext cx="1465385" cy="263769"/>
          </a:xfrm>
          <a:prstGeom prst="rightArrow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58838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600" b="1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6" name="矩形 25"/>
          <p:cNvSpPr/>
          <p:nvPr/>
        </p:nvSpPr>
        <p:spPr bwMode="auto">
          <a:xfrm rot="20748997">
            <a:off x="4484593" y="1836596"/>
            <a:ext cx="2429608" cy="624253"/>
          </a:xfrm>
          <a:prstGeom prst="rect">
            <a:avLst/>
          </a:prstGeom>
          <a:noFill/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858838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tabLst/>
            </a:pPr>
            <a:r>
              <a:rPr lang="en-US" altLang="zh-CN" sz="1050" b="1" i="1" dirty="0" smtClean="0">
                <a:latin typeface="Arial" charset="0"/>
              </a:rPr>
              <a:t>2. </a:t>
            </a:r>
            <a:r>
              <a:rPr lang="en-US" altLang="zh-CN" sz="1050" b="1" i="1" dirty="0" smtClean="0">
                <a:latin typeface="Arial" charset="0"/>
              </a:rPr>
              <a:t>block chain notify debit bank </a:t>
            </a:r>
            <a:r>
              <a:rPr lang="en-US" altLang="zh-CN" sz="1050" b="1" i="1" dirty="0" smtClean="0">
                <a:latin typeface="Arial" charset="0"/>
              </a:rPr>
              <a:t>ATM</a:t>
            </a:r>
            <a:endParaRPr lang="en-US" altLang="zh-CN" sz="1050" b="1" i="1" dirty="0" smtClean="0">
              <a:latin typeface="Arial" charset="0"/>
            </a:endParaRPr>
          </a:p>
        </p:txBody>
      </p:sp>
      <p:sp>
        <p:nvSpPr>
          <p:cNvPr id="27" name="矩形 26"/>
          <p:cNvSpPr/>
          <p:nvPr/>
        </p:nvSpPr>
        <p:spPr bwMode="auto">
          <a:xfrm rot="20651893">
            <a:off x="8364056" y="2135542"/>
            <a:ext cx="2341685" cy="624253"/>
          </a:xfrm>
          <a:prstGeom prst="rect">
            <a:avLst/>
          </a:prstGeom>
          <a:noFill/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858838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tabLst/>
            </a:pPr>
            <a:r>
              <a:rPr lang="en-US" altLang="zh-CN" sz="1100" b="1" i="1" dirty="0" smtClean="0">
                <a:latin typeface="Arial" charset="0"/>
              </a:rPr>
              <a:t>4 return debit result to </a:t>
            </a:r>
            <a:r>
              <a:rPr lang="en-US" altLang="zh-CN" sz="1100" b="1" i="1" dirty="0" smtClean="0">
                <a:latin typeface="Arial" charset="0"/>
              </a:rPr>
              <a:t>ATM</a:t>
            </a:r>
            <a:endParaRPr lang="en-US" altLang="zh-CN" sz="1100" b="1" i="1" dirty="0" smtClean="0">
              <a:latin typeface="Arial" charset="0"/>
            </a:endParaRPr>
          </a:p>
        </p:txBody>
      </p:sp>
      <p:sp>
        <p:nvSpPr>
          <p:cNvPr id="29" name="矩形 28"/>
          <p:cNvSpPr/>
          <p:nvPr/>
        </p:nvSpPr>
        <p:spPr bwMode="auto">
          <a:xfrm rot="20722069">
            <a:off x="8266353" y="1091337"/>
            <a:ext cx="2341685" cy="624253"/>
          </a:xfrm>
          <a:prstGeom prst="rect">
            <a:avLst/>
          </a:prstGeom>
          <a:noFill/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858838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tabLst/>
            </a:pPr>
            <a:r>
              <a:rPr lang="en-US" altLang="zh-CN" sz="1050" b="1" i="1" dirty="0" smtClean="0">
                <a:latin typeface="Arial" charset="0"/>
              </a:rPr>
              <a:t>3 Send debit request to bank </a:t>
            </a:r>
          </a:p>
        </p:txBody>
      </p:sp>
      <p:sp>
        <p:nvSpPr>
          <p:cNvPr id="30" name="矩形 29"/>
          <p:cNvSpPr/>
          <p:nvPr/>
        </p:nvSpPr>
        <p:spPr bwMode="auto">
          <a:xfrm rot="20730066">
            <a:off x="5260021" y="2756408"/>
            <a:ext cx="2429608" cy="624253"/>
          </a:xfrm>
          <a:prstGeom prst="rect">
            <a:avLst/>
          </a:prstGeom>
          <a:noFill/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858838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tabLst/>
            </a:pPr>
            <a:r>
              <a:rPr lang="en-US" altLang="zh-CN" sz="1050" b="1" i="1" dirty="0" smtClean="0">
                <a:latin typeface="Arial" charset="0"/>
              </a:rPr>
              <a:t>5 call block chain </a:t>
            </a:r>
            <a:r>
              <a:rPr lang="en-US" altLang="zh-CN" sz="1050" b="1" i="1" dirty="0" smtClean="0">
                <a:latin typeface="Arial" charset="0"/>
              </a:rPr>
              <a:t>confirm </a:t>
            </a:r>
            <a:r>
              <a:rPr lang="en-US" altLang="zh-CN" sz="1050" b="1" i="1" dirty="0" smtClean="0">
                <a:latin typeface="Arial" charset="0"/>
              </a:rPr>
              <a:t>debit</a:t>
            </a:r>
            <a:endParaRPr lang="en-US" altLang="zh-CN" sz="1050" b="1" i="1" dirty="0" smtClean="0">
              <a:latin typeface="Arial" charset="0"/>
            </a:endParaRPr>
          </a:p>
        </p:txBody>
      </p:sp>
      <p:sp>
        <p:nvSpPr>
          <p:cNvPr id="31" name="矩形 30"/>
          <p:cNvSpPr/>
          <p:nvPr/>
        </p:nvSpPr>
        <p:spPr bwMode="auto">
          <a:xfrm rot="1116069">
            <a:off x="5366233" y="3662276"/>
            <a:ext cx="2429608" cy="624253"/>
          </a:xfrm>
          <a:prstGeom prst="rect">
            <a:avLst/>
          </a:prstGeom>
          <a:noFill/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858838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tabLst/>
            </a:pPr>
            <a:r>
              <a:rPr lang="en-US" altLang="zh-CN" sz="1000" b="1" i="1" dirty="0" smtClean="0">
                <a:latin typeface="Arial" charset="0"/>
              </a:rPr>
              <a:t>6 block chain notify credit bank </a:t>
            </a:r>
            <a:r>
              <a:rPr lang="en-US" altLang="zh-CN" sz="1000" b="1" i="1" dirty="0" smtClean="0">
                <a:latin typeface="Arial" charset="0"/>
              </a:rPr>
              <a:t>ATM</a:t>
            </a:r>
            <a:endParaRPr lang="en-US" altLang="zh-CN" sz="1000" b="1" i="1" dirty="0" smtClean="0">
              <a:latin typeface="Arial" charset="0"/>
            </a:endParaRPr>
          </a:p>
        </p:txBody>
      </p:sp>
      <p:sp>
        <p:nvSpPr>
          <p:cNvPr id="33" name="矩形 32"/>
          <p:cNvSpPr/>
          <p:nvPr/>
        </p:nvSpPr>
        <p:spPr bwMode="auto">
          <a:xfrm rot="1281736">
            <a:off x="8298888" y="4670178"/>
            <a:ext cx="2429608" cy="624253"/>
          </a:xfrm>
          <a:prstGeom prst="rect">
            <a:avLst/>
          </a:prstGeom>
          <a:noFill/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858838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tabLst/>
            </a:pPr>
            <a:r>
              <a:rPr lang="en-US" altLang="zh-CN" sz="1050" b="1" i="1" dirty="0" smtClean="0">
                <a:latin typeface="Arial" charset="0"/>
              </a:rPr>
              <a:t>7 send credit request to bank</a:t>
            </a:r>
          </a:p>
        </p:txBody>
      </p:sp>
      <p:sp>
        <p:nvSpPr>
          <p:cNvPr id="35" name="矩形 34"/>
          <p:cNvSpPr/>
          <p:nvPr/>
        </p:nvSpPr>
        <p:spPr bwMode="auto">
          <a:xfrm rot="1361198">
            <a:off x="4715429" y="4409537"/>
            <a:ext cx="2341685" cy="624253"/>
          </a:xfrm>
          <a:prstGeom prst="rect">
            <a:avLst/>
          </a:prstGeom>
          <a:noFill/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indent="-342900" algn="ctr" defTabSz="858838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1050" b="1" i="1" dirty="0" smtClean="0">
                <a:latin typeface="Arial" charset="0"/>
              </a:rPr>
              <a:t>9 call block chain </a:t>
            </a:r>
            <a:r>
              <a:rPr lang="en-US" altLang="zh-CN" sz="1050" b="1" i="1" dirty="0" smtClean="0">
                <a:latin typeface="Arial" charset="0"/>
              </a:rPr>
              <a:t>confirm credit</a:t>
            </a:r>
            <a:endParaRPr lang="en-US" altLang="zh-CN" sz="1050" b="1" i="1" dirty="0" smtClean="0">
              <a:latin typeface="Arial" charset="0"/>
            </a:endParaRPr>
          </a:p>
        </p:txBody>
      </p:sp>
      <p:sp>
        <p:nvSpPr>
          <p:cNvPr id="38" name="矩形 37"/>
          <p:cNvSpPr/>
          <p:nvPr/>
        </p:nvSpPr>
        <p:spPr bwMode="auto">
          <a:xfrm rot="1044529">
            <a:off x="8028562" y="5603142"/>
            <a:ext cx="2341685" cy="624253"/>
          </a:xfrm>
          <a:prstGeom prst="rect">
            <a:avLst/>
          </a:prstGeom>
          <a:noFill/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858838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tabLst/>
            </a:pPr>
            <a:r>
              <a:rPr lang="en-US" altLang="zh-CN" sz="1050" b="1" i="1" dirty="0" smtClean="0">
                <a:latin typeface="Arial" charset="0"/>
              </a:rPr>
              <a:t>8 return credit result to </a:t>
            </a:r>
            <a:r>
              <a:rPr lang="en-US" altLang="zh-CN" sz="1050" b="1" i="1" dirty="0" smtClean="0">
                <a:latin typeface="Arial" charset="0"/>
              </a:rPr>
              <a:t>ATM</a:t>
            </a:r>
            <a:endParaRPr lang="en-US" altLang="zh-CN" sz="1050" b="1" i="1" dirty="0" smtClean="0">
              <a:latin typeface="Arial" charset="0"/>
            </a:endParaRPr>
          </a:p>
        </p:txBody>
      </p:sp>
      <p:sp>
        <p:nvSpPr>
          <p:cNvPr id="44" name="矩形 43"/>
          <p:cNvSpPr/>
          <p:nvPr/>
        </p:nvSpPr>
        <p:spPr bwMode="auto">
          <a:xfrm>
            <a:off x="1517224" y="4004895"/>
            <a:ext cx="2057403" cy="624253"/>
          </a:xfrm>
          <a:prstGeom prst="rect">
            <a:avLst/>
          </a:prstGeom>
          <a:noFill/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indent="-342900" algn="ctr" defTabSz="858838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1050" b="1" i="1" dirty="0" smtClean="0">
                <a:latin typeface="Arial" charset="0"/>
              </a:rPr>
              <a:t>10. </a:t>
            </a:r>
            <a:r>
              <a:rPr lang="en-US" altLang="zh-CN" sz="1050" b="1" i="1" dirty="0" smtClean="0">
                <a:latin typeface="Arial" charset="0"/>
              </a:rPr>
              <a:t>block chain notify issue bank </a:t>
            </a:r>
            <a:r>
              <a:rPr lang="en-US" altLang="zh-CN" sz="1050" b="1" i="1" dirty="0" smtClean="0">
                <a:latin typeface="Arial" charset="0"/>
              </a:rPr>
              <a:t>ATM</a:t>
            </a:r>
            <a:endParaRPr lang="en-US" altLang="zh-CN" sz="1050" b="1" i="1" dirty="0" smtClean="0">
              <a:latin typeface="Arial" charset="0"/>
            </a:endParaRPr>
          </a:p>
        </p:txBody>
      </p:sp>
      <p:sp>
        <p:nvSpPr>
          <p:cNvPr id="45" name="流程图: 显示 44"/>
          <p:cNvSpPr/>
          <p:nvPr/>
        </p:nvSpPr>
        <p:spPr bwMode="auto">
          <a:xfrm>
            <a:off x="417635" y="5676900"/>
            <a:ext cx="1485900" cy="808892"/>
          </a:xfrm>
          <a:prstGeom prst="flowChartDisplay">
            <a:avLst/>
          </a:prstGeom>
          <a:solidFill>
            <a:srgbClr val="FFCCCC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58838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2000" b="1" i="1" dirty="0">
                <a:latin typeface="Arial" charset="0"/>
              </a:rPr>
              <a:t>screen</a:t>
            </a:r>
            <a:endParaRPr kumimoji="0" lang="zh-CN" altLang="en-US" sz="600" b="1" i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6" name="下箭头 45"/>
          <p:cNvSpPr/>
          <p:nvPr/>
        </p:nvSpPr>
        <p:spPr bwMode="auto">
          <a:xfrm>
            <a:off x="1011115" y="4339433"/>
            <a:ext cx="298939" cy="1301262"/>
          </a:xfrm>
          <a:prstGeom prst="downArrow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58838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600" b="1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7" name="矩形 46"/>
          <p:cNvSpPr/>
          <p:nvPr/>
        </p:nvSpPr>
        <p:spPr bwMode="auto">
          <a:xfrm>
            <a:off x="120158" y="4358052"/>
            <a:ext cx="2057403" cy="624253"/>
          </a:xfrm>
          <a:prstGeom prst="rect">
            <a:avLst/>
          </a:prstGeom>
          <a:noFill/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indent="-342900" algn="ctr" defTabSz="858838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1050" b="1" i="1" dirty="0" smtClean="0">
                <a:latin typeface="Arial" charset="0"/>
              </a:rPr>
              <a:t>11 Show result </a:t>
            </a:r>
          </a:p>
        </p:txBody>
      </p:sp>
      <p:sp>
        <p:nvSpPr>
          <p:cNvPr id="40" name="圆柱形 39"/>
          <p:cNvSpPr/>
          <p:nvPr/>
        </p:nvSpPr>
        <p:spPr bwMode="auto">
          <a:xfrm>
            <a:off x="616923" y="971030"/>
            <a:ext cx="1063871" cy="1195754"/>
          </a:xfrm>
          <a:prstGeom prst="can">
            <a:avLst/>
          </a:prstGeom>
          <a:solidFill>
            <a:srgbClr val="92D050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58838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200" b="1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Bank</a:t>
            </a:r>
            <a:r>
              <a:rPr kumimoji="0" lang="en-US" altLang="zh-CN" sz="2000" b="1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 </a:t>
            </a:r>
            <a:r>
              <a:rPr kumimoji="0" lang="en-US" altLang="zh-CN" sz="1400" b="1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system</a:t>
            </a:r>
            <a:endParaRPr kumimoji="0" lang="zh-CN" altLang="en-US" sz="2000" b="1" i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1" name="右箭头 40"/>
          <p:cNvSpPr/>
          <p:nvPr/>
        </p:nvSpPr>
        <p:spPr bwMode="auto">
          <a:xfrm rot="5400000">
            <a:off x="899400" y="2533650"/>
            <a:ext cx="814279" cy="252881"/>
          </a:xfrm>
          <a:prstGeom prst="rightArrow">
            <a:avLst/>
          </a:prstGeom>
          <a:solidFill>
            <a:srgbClr val="00B050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58838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600" b="1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3" name="右箭头 42"/>
          <p:cNvSpPr/>
          <p:nvPr/>
        </p:nvSpPr>
        <p:spPr bwMode="auto">
          <a:xfrm rot="16200000">
            <a:off x="603975" y="2506309"/>
            <a:ext cx="814279" cy="252881"/>
          </a:xfrm>
          <a:prstGeom prst="rightArrow">
            <a:avLst/>
          </a:prstGeom>
          <a:solidFill>
            <a:srgbClr val="00B050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58838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600" b="1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8" name="矩形 47"/>
          <p:cNvSpPr/>
          <p:nvPr/>
        </p:nvSpPr>
        <p:spPr bwMode="auto">
          <a:xfrm>
            <a:off x="-37908" y="2285043"/>
            <a:ext cx="2057403" cy="624253"/>
          </a:xfrm>
          <a:prstGeom prst="rect">
            <a:avLst/>
          </a:prstGeom>
          <a:noFill/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858838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tabLst/>
            </a:pPr>
            <a:r>
              <a:rPr lang="en-US" altLang="zh-CN" sz="1100" b="1" i="1" dirty="0" smtClean="0">
                <a:latin typeface="Arial" charset="0"/>
              </a:rPr>
              <a:t>Debit/Credit            </a:t>
            </a:r>
            <a:r>
              <a:rPr lang="en-US" altLang="zh-CN" sz="1100" b="1" i="1" dirty="0" err="1" smtClean="0">
                <a:latin typeface="Arial" charset="0"/>
              </a:rPr>
              <a:t>req</a:t>
            </a:r>
            <a:r>
              <a:rPr lang="en-US" altLang="zh-CN" sz="1100" b="1" i="1" dirty="0" smtClean="0">
                <a:latin typeface="Arial" charset="0"/>
              </a:rPr>
              <a:t>/res</a:t>
            </a:r>
            <a:endParaRPr lang="en-US" altLang="zh-CN" sz="1100" b="1" i="1" dirty="0" smtClean="0">
              <a:latin typeface="Arial" charset="0"/>
            </a:endParaRPr>
          </a:p>
        </p:txBody>
      </p:sp>
      <p:sp>
        <p:nvSpPr>
          <p:cNvPr id="49" name="Title 1"/>
          <p:cNvSpPr txBox="1">
            <a:spLocks/>
          </p:cNvSpPr>
          <p:nvPr/>
        </p:nvSpPr>
        <p:spPr bwMode="gray">
          <a:xfrm>
            <a:off x="3876366" y="1079511"/>
            <a:ext cx="1379363" cy="550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0" tIns="0" rIns="0" bIns="17123" numCol="1" anchor="t" anchorCtr="0" compatLnSpc="1">
            <a:prstTxWarp prst="textNoShape">
              <a:avLst/>
            </a:prstTxWarp>
          </a:bodyPr>
          <a:lstStyle>
            <a:lvl1pPr algn="ctr" defTabSz="1108479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000" baseline="0">
                <a:solidFill>
                  <a:schemeClr val="tx2"/>
                </a:solidFill>
                <a:latin typeface="Arial"/>
                <a:ea typeface="SimHei"/>
                <a:cs typeface="Arial" charset="0"/>
              </a:defRPr>
            </a:lvl1pPr>
            <a:lvl2pPr algn="l" defTabSz="1108479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100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defTabSz="1108479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100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defTabSz="1108479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100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defTabSz="1108479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100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34934" algn="l" defTabSz="1055622" rtl="0" eaLnBrk="1" fontAlgn="base" hangingPunct="1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Arial" charset="0"/>
              </a:defRPr>
            </a:lvl6pPr>
            <a:lvl7pPr marL="869869" algn="l" defTabSz="1055622" rtl="0" eaLnBrk="1" fontAlgn="base" hangingPunct="1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Arial" charset="0"/>
              </a:defRPr>
            </a:lvl7pPr>
            <a:lvl8pPr marL="1304803" algn="l" defTabSz="1055622" rtl="0" eaLnBrk="1" fontAlgn="base" hangingPunct="1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Arial" charset="0"/>
              </a:defRPr>
            </a:lvl8pPr>
            <a:lvl9pPr marL="1739737" algn="l" defTabSz="1055622" rtl="0" eaLnBrk="1" fontAlgn="base" hangingPunct="1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Arial" charset="0"/>
              </a:defRPr>
            </a:lvl9pPr>
          </a:lstStyle>
          <a:p>
            <a:pPr algn="l"/>
            <a:r>
              <a:rPr lang="en-US" altLang="zh-CN" sz="2400" kern="0" dirty="0" smtClean="0">
                <a:latin typeface="+mj-ea"/>
              </a:rPr>
              <a:t>Acquiring</a:t>
            </a:r>
            <a:endParaRPr lang="en-US" altLang="zh-CN" sz="2400" kern="0" dirty="0" smtClean="0">
              <a:latin typeface="+mj-ea"/>
              <a:ea typeface="+mj-ea"/>
            </a:endParaRPr>
          </a:p>
        </p:txBody>
      </p:sp>
      <p:sp>
        <p:nvSpPr>
          <p:cNvPr id="50" name="Title 1"/>
          <p:cNvSpPr txBox="1">
            <a:spLocks/>
          </p:cNvSpPr>
          <p:nvPr/>
        </p:nvSpPr>
        <p:spPr bwMode="gray">
          <a:xfrm>
            <a:off x="1709356" y="1158984"/>
            <a:ext cx="1379363" cy="550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0" tIns="0" rIns="0" bIns="17123" numCol="1" anchor="t" anchorCtr="0" compatLnSpc="1">
            <a:prstTxWarp prst="textNoShape">
              <a:avLst/>
            </a:prstTxWarp>
          </a:bodyPr>
          <a:lstStyle>
            <a:lvl1pPr algn="ctr" defTabSz="1108479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000" baseline="0">
                <a:solidFill>
                  <a:schemeClr val="tx2"/>
                </a:solidFill>
                <a:latin typeface="Arial"/>
                <a:ea typeface="SimHei"/>
                <a:cs typeface="Arial" charset="0"/>
              </a:defRPr>
            </a:lvl1pPr>
            <a:lvl2pPr algn="l" defTabSz="1108479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100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defTabSz="1108479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100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defTabSz="1108479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100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defTabSz="1108479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100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34934" algn="l" defTabSz="1055622" rtl="0" eaLnBrk="1" fontAlgn="base" hangingPunct="1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Arial" charset="0"/>
              </a:defRPr>
            </a:lvl6pPr>
            <a:lvl7pPr marL="869869" algn="l" defTabSz="1055622" rtl="0" eaLnBrk="1" fontAlgn="base" hangingPunct="1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Arial" charset="0"/>
              </a:defRPr>
            </a:lvl7pPr>
            <a:lvl8pPr marL="1304803" algn="l" defTabSz="1055622" rtl="0" eaLnBrk="1" fontAlgn="base" hangingPunct="1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Arial" charset="0"/>
              </a:defRPr>
            </a:lvl8pPr>
            <a:lvl9pPr marL="1739737" algn="l" defTabSz="1055622" rtl="0" eaLnBrk="1" fontAlgn="base" hangingPunct="1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Arial" charset="0"/>
              </a:defRPr>
            </a:lvl9pPr>
          </a:lstStyle>
          <a:p>
            <a:pPr algn="l"/>
            <a:r>
              <a:rPr lang="en-US" altLang="zh-CN" sz="2400" kern="0" dirty="0" smtClean="0">
                <a:latin typeface="+mj-ea"/>
              </a:rPr>
              <a:t>Issuing</a:t>
            </a:r>
            <a:endParaRPr lang="en-US" altLang="zh-CN" sz="2400" kern="0" dirty="0" smtClean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31522087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ooter Placeholder 27"/>
          <p:cNvSpPr>
            <a:spLocks noGrp="1"/>
          </p:cNvSpPr>
          <p:nvPr>
            <p:ph type="ftr" sz="quarter" idx="4294967295"/>
          </p:nvPr>
        </p:nvSpPr>
        <p:spPr>
          <a:xfrm>
            <a:off x="3902258" y="7460321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RESTRICTED</a:t>
            </a:r>
            <a:endParaRPr lang="en-US" dirty="0"/>
          </a:p>
        </p:txBody>
      </p:sp>
      <p:sp>
        <p:nvSpPr>
          <p:cNvPr id="11" name="Title 1"/>
          <p:cNvSpPr txBox="1">
            <a:spLocks/>
          </p:cNvSpPr>
          <p:nvPr/>
        </p:nvSpPr>
        <p:spPr bwMode="gray">
          <a:xfrm>
            <a:off x="661151" y="359911"/>
            <a:ext cx="10836919" cy="6327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0" tIns="0" rIns="0" bIns="17123" numCol="1" anchor="t" anchorCtr="0" compatLnSpc="1">
            <a:prstTxWarp prst="textNoShape">
              <a:avLst/>
            </a:prstTxWarp>
          </a:bodyPr>
          <a:lstStyle>
            <a:lvl1pPr algn="ctr" defTabSz="1108479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000" baseline="0">
                <a:solidFill>
                  <a:schemeClr val="tx2"/>
                </a:solidFill>
                <a:latin typeface="Arial"/>
                <a:ea typeface="SimHei"/>
                <a:cs typeface="Arial" charset="0"/>
              </a:defRPr>
            </a:lvl1pPr>
            <a:lvl2pPr algn="l" defTabSz="1108479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100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defTabSz="1108479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100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defTabSz="1108479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100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defTabSz="1108479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100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34934" algn="l" defTabSz="1055622" rtl="0" eaLnBrk="1" fontAlgn="base" hangingPunct="1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Arial" charset="0"/>
              </a:defRPr>
            </a:lvl6pPr>
            <a:lvl7pPr marL="869869" algn="l" defTabSz="1055622" rtl="0" eaLnBrk="1" fontAlgn="base" hangingPunct="1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Arial" charset="0"/>
              </a:defRPr>
            </a:lvl7pPr>
            <a:lvl8pPr marL="1304803" algn="l" defTabSz="1055622" rtl="0" eaLnBrk="1" fontAlgn="base" hangingPunct="1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Arial" charset="0"/>
              </a:defRPr>
            </a:lvl8pPr>
            <a:lvl9pPr marL="1739737" algn="l" defTabSz="1055622" rtl="0" eaLnBrk="1" fontAlgn="base" hangingPunct="1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Arial" charset="0"/>
              </a:defRPr>
            </a:lvl9pPr>
          </a:lstStyle>
          <a:p>
            <a:pPr algn="l"/>
            <a:r>
              <a:rPr lang="en-US" altLang="zh-CN" sz="2400" kern="0" dirty="0" smtClean="0">
                <a:latin typeface="+mj-ea"/>
                <a:ea typeface="+mj-ea"/>
              </a:rPr>
              <a:t>Block </a:t>
            </a:r>
            <a:r>
              <a:rPr lang="en-US" altLang="zh-CN" sz="2400" kern="0" dirty="0" smtClean="0">
                <a:latin typeface="+mj-ea"/>
                <a:ea typeface="+mj-ea"/>
              </a:rPr>
              <a:t>Chain </a:t>
            </a:r>
            <a:r>
              <a:rPr lang="en-US" altLang="zh-CN" sz="2400" kern="0" dirty="0" smtClean="0">
                <a:latin typeface="+mj-ea"/>
                <a:ea typeface="+mj-ea"/>
              </a:rPr>
              <a:t>Transaction Clearing 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 bwMode="gray">
          <a:xfrm>
            <a:off x="115315" y="2357680"/>
            <a:ext cx="10836919" cy="23725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0" tIns="0" rIns="0" bIns="17123" numCol="1" anchor="t" anchorCtr="0" compatLnSpc="1">
            <a:prstTxWarp prst="textNoShape">
              <a:avLst/>
            </a:prstTxWarp>
          </a:bodyPr>
          <a:lstStyle>
            <a:lvl1pPr algn="ctr" defTabSz="1108479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000" baseline="0">
                <a:solidFill>
                  <a:schemeClr val="tx2"/>
                </a:solidFill>
                <a:latin typeface="Arial"/>
                <a:ea typeface="SimHei"/>
                <a:cs typeface="Arial" charset="0"/>
              </a:defRPr>
            </a:lvl1pPr>
            <a:lvl2pPr algn="l" defTabSz="1108479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100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defTabSz="1108479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100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defTabSz="1108479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100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defTabSz="1108479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100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34934" algn="l" defTabSz="1055622" rtl="0" eaLnBrk="1" fontAlgn="base" hangingPunct="1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Arial" charset="0"/>
              </a:defRPr>
            </a:lvl6pPr>
            <a:lvl7pPr marL="869869" algn="l" defTabSz="1055622" rtl="0" eaLnBrk="1" fontAlgn="base" hangingPunct="1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Arial" charset="0"/>
              </a:defRPr>
            </a:lvl7pPr>
            <a:lvl8pPr marL="1304803" algn="l" defTabSz="1055622" rtl="0" eaLnBrk="1" fontAlgn="base" hangingPunct="1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Arial" charset="0"/>
              </a:defRPr>
            </a:lvl8pPr>
            <a:lvl9pPr marL="1739737" algn="l" defTabSz="1055622" rtl="0" eaLnBrk="1" fontAlgn="base" hangingPunct="1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Arial" charset="0"/>
              </a:defRPr>
            </a:lvl9pPr>
          </a:lstStyle>
          <a:p>
            <a:pPr algn="l"/>
            <a:r>
              <a:rPr lang="en-US" altLang="zh-CN" sz="2400" kern="0" dirty="0" smtClean="0">
                <a:latin typeface="+mj-ea"/>
                <a:ea typeface="+mj-ea"/>
              </a:rPr>
              <a:t>  </a:t>
            </a:r>
          </a:p>
        </p:txBody>
      </p:sp>
      <p:graphicFrame>
        <p:nvGraphicFramePr>
          <p:cNvPr id="12" name="表格 11"/>
          <p:cNvGraphicFramePr>
            <a:graphicFrameLocks noGrp="1"/>
          </p:cNvGraphicFramePr>
          <p:nvPr>
            <p:extLst/>
          </p:nvPr>
        </p:nvGraphicFramePr>
        <p:xfrm>
          <a:off x="1139573" y="3374048"/>
          <a:ext cx="9263561" cy="27124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6534"/>
                <a:gridCol w="1134029"/>
                <a:gridCol w="1374353"/>
                <a:gridCol w="1389373"/>
                <a:gridCol w="1532065"/>
                <a:gridCol w="2077207"/>
              </a:tblGrid>
              <a:tr h="395948"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Transaction</a:t>
                      </a:r>
                      <a:r>
                        <a:rPr lang="en-US" altLang="zh-CN" sz="1400" baseline="0" dirty="0" smtClean="0"/>
                        <a:t> type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Debit bank 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Credit bank 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 err="1" smtClean="0"/>
                        <a:t>Acq</a:t>
                      </a:r>
                      <a:r>
                        <a:rPr lang="en-US" altLang="zh-CN" sz="1400" baseline="0" dirty="0" smtClean="0"/>
                        <a:t>  ATM </a:t>
                      </a:r>
                      <a:r>
                        <a:rPr lang="en-US" altLang="zh-CN" sz="1400" baseline="0" dirty="0" err="1" smtClean="0"/>
                        <a:t>a.c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Issue</a:t>
                      </a:r>
                      <a:r>
                        <a:rPr lang="en-US" altLang="zh-CN" sz="1400" baseline="0" dirty="0" smtClean="0"/>
                        <a:t> bank </a:t>
                      </a:r>
                      <a:r>
                        <a:rPr lang="en-US" altLang="zh-CN" sz="1400" baseline="0" dirty="0" err="1" smtClean="0"/>
                        <a:t>a.c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Destination bank</a:t>
                      </a:r>
                      <a:r>
                        <a:rPr lang="en-US" altLang="zh-CN" sz="1400" baseline="0" dirty="0" smtClean="0"/>
                        <a:t> </a:t>
                      </a:r>
                      <a:r>
                        <a:rPr lang="en-US" altLang="zh-CN" sz="1400" baseline="0" dirty="0" err="1" smtClean="0"/>
                        <a:t>a.c</a:t>
                      </a:r>
                      <a:endParaRPr lang="zh-CN" alt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600" dirty="0" smtClean="0"/>
                        <a:t>CWD</a:t>
                      </a:r>
                      <a:r>
                        <a:rPr lang="en-US" altLang="zh-CN" sz="1600" baseline="0" dirty="0" smtClean="0"/>
                        <a:t> 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 smtClean="0"/>
                        <a:t>Issue bank 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 smtClean="0"/>
                        <a:t>N/A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 smtClean="0"/>
                        <a:t>+ amount</a:t>
                      </a:r>
                    </a:p>
                    <a:p>
                      <a:r>
                        <a:rPr lang="en-US" altLang="zh-CN" sz="1600" dirty="0" smtClean="0"/>
                        <a:t>+ fee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 smtClean="0"/>
                        <a:t>- amount</a:t>
                      </a:r>
                    </a:p>
                    <a:p>
                      <a:r>
                        <a:rPr lang="en-US" altLang="zh-CN" sz="1600" dirty="0" smtClean="0"/>
                        <a:t>- fee 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 smtClean="0"/>
                        <a:t>N/A</a:t>
                      </a:r>
                      <a:endParaRPr lang="zh-CN" alt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600" dirty="0" smtClean="0"/>
                        <a:t>INQ 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86986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 smtClean="0"/>
                        <a:t>Issue bank </a:t>
                      </a:r>
                      <a:endParaRPr lang="zh-CN" altLang="en-US" sz="16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 smtClean="0"/>
                        <a:t>N/A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 smtClean="0"/>
                        <a:t>+ fee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 smtClean="0"/>
                        <a:t>- fee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86986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 smtClean="0"/>
                        <a:t>N/A</a:t>
                      </a:r>
                      <a:endParaRPr lang="zh-CN" altLang="en-US" sz="1600" dirty="0" smtClean="0"/>
                    </a:p>
                    <a:p>
                      <a:endParaRPr lang="zh-CN" alt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600" dirty="0" smtClean="0"/>
                        <a:t>TFR 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86986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 smtClean="0"/>
                        <a:t>Issue bank </a:t>
                      </a:r>
                      <a:endParaRPr lang="zh-CN" altLang="en-US" sz="16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 smtClean="0"/>
                        <a:t>Destination 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 smtClean="0"/>
                        <a:t>+ fee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en-US" altLang="zh-CN" sz="1600" dirty="0" smtClean="0"/>
                        <a:t>fee 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altLang="zh-CN" sz="1600" dirty="0" smtClean="0"/>
                        <a:t>amount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 smtClean="0"/>
                        <a:t>+ amount</a:t>
                      </a:r>
                      <a:endParaRPr lang="zh-CN" alt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600" dirty="0" smtClean="0"/>
                        <a:t>CDP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86986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 smtClean="0"/>
                        <a:t>N/A</a:t>
                      </a:r>
                      <a:endParaRPr lang="zh-CN" altLang="en-US" sz="16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86986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 smtClean="0"/>
                        <a:t>Issue bank </a:t>
                      </a:r>
                      <a:endParaRPr lang="zh-CN" altLang="en-US" sz="16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en-US" altLang="zh-CN" sz="1600" dirty="0" smtClean="0"/>
                        <a:t>- amount </a:t>
                      </a:r>
                    </a:p>
                    <a:p>
                      <a:pPr marL="0" indent="0">
                        <a:buFontTx/>
                        <a:buNone/>
                      </a:pPr>
                      <a:r>
                        <a:rPr lang="en-US" altLang="zh-CN" sz="1600" dirty="0" smtClean="0"/>
                        <a:t>+ fee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 smtClean="0"/>
                        <a:t>+  amount </a:t>
                      </a:r>
                    </a:p>
                    <a:p>
                      <a:r>
                        <a:rPr lang="en-US" altLang="zh-CN" sz="1600" dirty="0" smtClean="0"/>
                        <a:t>-   fee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86986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 smtClean="0"/>
                        <a:t>N/A</a:t>
                      </a:r>
                      <a:endParaRPr lang="zh-CN" altLang="en-US" sz="1600" dirty="0" smtClean="0"/>
                    </a:p>
                    <a:p>
                      <a:endParaRPr lang="zh-CN" altLang="en-US" sz="16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Title 1"/>
          <p:cNvSpPr txBox="1">
            <a:spLocks/>
          </p:cNvSpPr>
          <p:nvPr/>
        </p:nvSpPr>
        <p:spPr bwMode="gray">
          <a:xfrm>
            <a:off x="950285" y="1358795"/>
            <a:ext cx="10836919" cy="6327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0" tIns="0" rIns="0" bIns="17123" numCol="1" anchor="t" anchorCtr="0" compatLnSpc="1">
            <a:prstTxWarp prst="textNoShape">
              <a:avLst/>
            </a:prstTxWarp>
          </a:bodyPr>
          <a:lstStyle>
            <a:lvl1pPr algn="ctr" defTabSz="1108479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000" baseline="0">
                <a:solidFill>
                  <a:schemeClr val="tx2"/>
                </a:solidFill>
                <a:latin typeface="Arial"/>
                <a:ea typeface="SimHei"/>
                <a:cs typeface="Arial" charset="0"/>
              </a:defRPr>
            </a:lvl1pPr>
            <a:lvl2pPr algn="l" defTabSz="1108479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100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defTabSz="1108479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100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defTabSz="1108479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100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defTabSz="1108479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100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34934" algn="l" defTabSz="1055622" rtl="0" eaLnBrk="1" fontAlgn="base" hangingPunct="1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Arial" charset="0"/>
              </a:defRPr>
            </a:lvl6pPr>
            <a:lvl7pPr marL="869869" algn="l" defTabSz="1055622" rtl="0" eaLnBrk="1" fontAlgn="base" hangingPunct="1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Arial" charset="0"/>
              </a:defRPr>
            </a:lvl7pPr>
            <a:lvl8pPr marL="1304803" algn="l" defTabSz="1055622" rtl="0" eaLnBrk="1" fontAlgn="base" hangingPunct="1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Arial" charset="0"/>
              </a:defRPr>
            </a:lvl8pPr>
            <a:lvl9pPr marL="1739737" algn="l" defTabSz="1055622" rtl="0" eaLnBrk="1" fontAlgn="base" hangingPunct="1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Arial" charset="0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 sz="2000" kern="0" dirty="0" smtClean="0">
                <a:latin typeface="+mj-ea"/>
                <a:ea typeface="+mj-ea"/>
              </a:rPr>
              <a:t>ATMs and bank accounts store in the block chain private contract 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altLang="zh-CN" sz="2000" kern="0" dirty="0">
              <a:latin typeface="+mj-ea"/>
              <a:ea typeface="+mj-ea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 sz="2000" kern="0" dirty="0" smtClean="0">
                <a:latin typeface="+mj-ea"/>
                <a:ea typeface="+mj-ea"/>
              </a:rPr>
              <a:t>Bank balance = bank account balance + bank ATMs balance totals </a:t>
            </a:r>
            <a:endParaRPr lang="en-US" altLang="zh-CN" sz="2000" kern="0" dirty="0" smtClean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23144237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/>
          <p:nvPr/>
        </p:nvSpPr>
        <p:spPr>
          <a:xfrm>
            <a:off x="3902257" y="7510756"/>
            <a:ext cx="4114801" cy="264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r>
              <a:t>RESTRICTED</a:t>
            </a:r>
          </a:p>
        </p:txBody>
      </p:sp>
      <p:sp>
        <p:nvSpPr>
          <p:cNvPr id="49" name="Shape 49"/>
          <p:cNvSpPr>
            <a:spLocks noGrp="1"/>
          </p:cNvSpPr>
          <p:nvPr>
            <p:ph type="sldNum" sz="quarter" idx="2"/>
          </p:nvPr>
        </p:nvSpPr>
        <p:spPr>
          <a:xfrm>
            <a:off x="11878530" y="6596841"/>
            <a:ext cx="127001" cy="13554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2</a:t>
            </a:fld>
            <a:endParaRPr/>
          </a:p>
        </p:txBody>
      </p:sp>
      <p:sp>
        <p:nvSpPr>
          <p:cNvPr id="50" name="Shape 50"/>
          <p:cNvSpPr/>
          <p:nvPr/>
        </p:nvSpPr>
        <p:spPr>
          <a:xfrm>
            <a:off x="584237" y="294418"/>
            <a:ext cx="10836921" cy="41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 defTabSz="1108479">
              <a:lnSpc>
                <a:spcPct val="90000"/>
              </a:lnSpc>
              <a:defRPr sz="2400">
                <a:solidFill>
                  <a:srgbClr val="FF000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概要</a:t>
            </a:r>
          </a:p>
        </p:txBody>
      </p:sp>
      <p:sp>
        <p:nvSpPr>
          <p:cNvPr id="51" name="Shape 51"/>
          <p:cNvSpPr/>
          <p:nvPr/>
        </p:nvSpPr>
        <p:spPr>
          <a:xfrm>
            <a:off x="584237" y="1159801"/>
            <a:ext cx="10212294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marL="285750" indent="-285750">
              <a:buSzPct val="100000"/>
              <a:buFont typeface="Arial"/>
              <a:buChar char="•"/>
              <a:defRPr>
                <a:solidFill>
                  <a:srgbClr val="32466B"/>
                </a:solidFill>
              </a:defRPr>
            </a:lvl1pPr>
          </a:lstStyle>
          <a:p>
            <a:r>
              <a:t>Blockchain ATM demo演示</a:t>
            </a:r>
          </a:p>
        </p:txBody>
      </p:sp>
      <p:sp>
        <p:nvSpPr>
          <p:cNvPr id="52" name="Shape 52"/>
          <p:cNvSpPr/>
          <p:nvPr/>
        </p:nvSpPr>
        <p:spPr>
          <a:xfrm>
            <a:off x="578042" y="2117710"/>
            <a:ext cx="10212294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marL="285750" indent="-285750">
              <a:buSzPct val="100000"/>
              <a:buFont typeface="Arial"/>
              <a:buChar char="•"/>
              <a:defRPr>
                <a:solidFill>
                  <a:srgbClr val="32466B"/>
                </a:solidFill>
              </a:defRPr>
            </a:lvl1pPr>
          </a:lstStyle>
          <a:p>
            <a:r>
              <a:t>ATMC &lt;===&gt; (Blockchain)  &lt;===&gt; ATMP技术分析</a:t>
            </a:r>
          </a:p>
        </p:txBody>
      </p:sp>
      <p:sp>
        <p:nvSpPr>
          <p:cNvPr id="53" name="Shape 53"/>
          <p:cNvSpPr/>
          <p:nvPr/>
        </p:nvSpPr>
        <p:spPr>
          <a:xfrm>
            <a:off x="578042" y="2861798"/>
            <a:ext cx="10212294" cy="675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marL="285750" indent="-285750">
              <a:buSzPct val="100000"/>
              <a:buFont typeface="Arial"/>
              <a:buChar char="•"/>
              <a:defRPr>
                <a:solidFill>
                  <a:srgbClr val="32466B"/>
                </a:solidFill>
              </a:defRPr>
            </a:pPr>
            <a:endParaRPr/>
          </a:p>
          <a:p>
            <a:pPr marL="285750" indent="-285750">
              <a:buSzPct val="100000"/>
              <a:buFont typeface="Arial"/>
              <a:buChar char="•"/>
              <a:defRPr>
                <a:solidFill>
                  <a:srgbClr val="32466B"/>
                </a:solidFill>
              </a:defRPr>
            </a:pPr>
            <a:r>
              <a:t>工具分享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1" animBg="1" advAuto="0"/>
      <p:bldP spid="52" grpId="2" animBg="1" advAuto="0"/>
      <p:bldP spid="53" grpId="3" animBg="1" advAuto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ooter Placeholder 27"/>
          <p:cNvSpPr>
            <a:spLocks noGrp="1"/>
          </p:cNvSpPr>
          <p:nvPr>
            <p:ph type="ftr" sz="quarter" idx="4294967295"/>
          </p:nvPr>
        </p:nvSpPr>
        <p:spPr>
          <a:xfrm>
            <a:off x="3902258" y="7460321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RESTRICTED</a:t>
            </a:r>
            <a:endParaRPr lang="en-US" dirty="0"/>
          </a:p>
        </p:txBody>
      </p:sp>
      <p:sp>
        <p:nvSpPr>
          <p:cNvPr id="11" name="Title 1"/>
          <p:cNvSpPr txBox="1">
            <a:spLocks/>
          </p:cNvSpPr>
          <p:nvPr/>
        </p:nvSpPr>
        <p:spPr bwMode="gray">
          <a:xfrm>
            <a:off x="584238" y="294418"/>
            <a:ext cx="10836919" cy="6327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0" tIns="0" rIns="0" bIns="17123" numCol="1" anchor="t" anchorCtr="0" compatLnSpc="1">
            <a:prstTxWarp prst="textNoShape">
              <a:avLst/>
            </a:prstTxWarp>
          </a:bodyPr>
          <a:lstStyle>
            <a:lvl1pPr algn="ctr" defTabSz="1108479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000" baseline="0">
                <a:solidFill>
                  <a:schemeClr val="tx2"/>
                </a:solidFill>
                <a:latin typeface="Arial"/>
                <a:ea typeface="SimHei"/>
                <a:cs typeface="Arial" charset="0"/>
              </a:defRPr>
            </a:lvl1pPr>
            <a:lvl2pPr algn="l" defTabSz="1108479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100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defTabSz="1108479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100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defTabSz="1108479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100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defTabSz="1108479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100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34934" algn="l" defTabSz="1055622" rtl="0" eaLnBrk="1" fontAlgn="base" hangingPunct="1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Arial" charset="0"/>
              </a:defRPr>
            </a:lvl6pPr>
            <a:lvl7pPr marL="869869" algn="l" defTabSz="1055622" rtl="0" eaLnBrk="1" fontAlgn="base" hangingPunct="1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Arial" charset="0"/>
              </a:defRPr>
            </a:lvl7pPr>
            <a:lvl8pPr marL="1304803" algn="l" defTabSz="1055622" rtl="0" eaLnBrk="1" fontAlgn="base" hangingPunct="1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Arial" charset="0"/>
              </a:defRPr>
            </a:lvl8pPr>
            <a:lvl9pPr marL="1739737" algn="l" defTabSz="1055622" rtl="0" eaLnBrk="1" fontAlgn="base" hangingPunct="1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Arial" charset="0"/>
              </a:defRPr>
            </a:lvl9pPr>
          </a:lstStyle>
          <a:p>
            <a:pPr algn="l"/>
            <a:endParaRPr lang="en-US" altLang="zh-CN" sz="2400" kern="0" dirty="0" smtClean="0">
              <a:latin typeface="+mj-ea"/>
              <a:ea typeface="+mj-ea"/>
            </a:endParaRPr>
          </a:p>
        </p:txBody>
      </p:sp>
      <p:sp>
        <p:nvSpPr>
          <p:cNvPr id="14" name="Hexagon 4"/>
          <p:cNvSpPr/>
          <p:nvPr/>
        </p:nvSpPr>
        <p:spPr>
          <a:xfrm>
            <a:off x="6299398" y="3775723"/>
            <a:ext cx="1533105" cy="1134865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0" tIns="26670" rIns="0" bIns="26670" numCol="1" spcCol="1270" anchor="ctr" anchorCtr="0">
            <a:noAutofit/>
          </a:bodyPr>
          <a:lstStyle/>
          <a:p>
            <a:pPr lvl="0" algn="ctr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1600" dirty="0" smtClean="0"/>
              <a:t>Different banks in limited areas,</a:t>
            </a:r>
          </a:p>
          <a:p>
            <a:pPr lvl="0" algn="ctr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1600" dirty="0" smtClean="0"/>
              <a:t>Same country</a:t>
            </a:r>
          </a:p>
          <a:p>
            <a:pPr lvl="0" algn="ctr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1600" kern="1200" dirty="0"/>
          </a:p>
        </p:txBody>
      </p:sp>
      <p:sp>
        <p:nvSpPr>
          <p:cNvPr id="18" name="Title 1"/>
          <p:cNvSpPr txBox="1">
            <a:spLocks/>
          </p:cNvSpPr>
          <p:nvPr/>
        </p:nvSpPr>
        <p:spPr bwMode="gray">
          <a:xfrm>
            <a:off x="625972" y="372965"/>
            <a:ext cx="10836919" cy="6327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0" tIns="0" rIns="0" bIns="17123" numCol="1" anchor="t" anchorCtr="0" compatLnSpc="1">
            <a:prstTxWarp prst="textNoShape">
              <a:avLst/>
            </a:prstTxWarp>
          </a:bodyPr>
          <a:lstStyle>
            <a:lvl1pPr algn="ctr" defTabSz="1108479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000" baseline="0">
                <a:solidFill>
                  <a:schemeClr val="tx2"/>
                </a:solidFill>
                <a:latin typeface="Arial"/>
                <a:ea typeface="SimHei"/>
                <a:cs typeface="Arial" charset="0"/>
              </a:defRPr>
            </a:lvl1pPr>
            <a:lvl2pPr algn="l" defTabSz="1108479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100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defTabSz="1108479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100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defTabSz="1108479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100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defTabSz="1108479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100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34934" algn="l" defTabSz="1055622" rtl="0" eaLnBrk="1" fontAlgn="base" hangingPunct="1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Arial" charset="0"/>
              </a:defRPr>
            </a:lvl6pPr>
            <a:lvl7pPr marL="869869" algn="l" defTabSz="1055622" rtl="0" eaLnBrk="1" fontAlgn="base" hangingPunct="1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Arial" charset="0"/>
              </a:defRPr>
            </a:lvl7pPr>
            <a:lvl8pPr marL="1304803" algn="l" defTabSz="1055622" rtl="0" eaLnBrk="1" fontAlgn="base" hangingPunct="1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Arial" charset="0"/>
              </a:defRPr>
            </a:lvl8pPr>
            <a:lvl9pPr marL="1739737" algn="l" defTabSz="1055622" rtl="0" eaLnBrk="1" fontAlgn="base" hangingPunct="1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Arial" charset="0"/>
              </a:defRPr>
            </a:lvl9pPr>
          </a:lstStyle>
          <a:p>
            <a:pPr algn="l"/>
            <a:r>
              <a:rPr lang="en-US" altLang="zh-CN" sz="2400" kern="0" dirty="0" smtClean="0">
                <a:latin typeface="+mj-ea"/>
              </a:rPr>
              <a:t>Block Chain Message format</a:t>
            </a:r>
            <a:endParaRPr lang="en-US" altLang="zh-CN" sz="2400" kern="0" dirty="0" smtClean="0">
              <a:latin typeface="+mj-ea"/>
              <a:ea typeface="+mj-ea"/>
            </a:endParaRPr>
          </a:p>
        </p:txBody>
      </p:sp>
      <p:sp>
        <p:nvSpPr>
          <p:cNvPr id="6" name="Rectangle 45"/>
          <p:cNvSpPr/>
          <p:nvPr/>
        </p:nvSpPr>
        <p:spPr>
          <a:xfrm>
            <a:off x="287122" y="1718131"/>
            <a:ext cx="11514620" cy="51398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ATM to Block Chain </a:t>
            </a:r>
          </a:p>
          <a:p>
            <a:endParaRPr lang="en-US" dirty="0">
              <a:solidFill>
                <a:schemeClr val="tx2"/>
              </a:solidFill>
            </a:endParaRP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altLang="zh-CN" sz="1600" dirty="0" smtClean="0">
                <a:solidFill>
                  <a:schemeClr val="tx2"/>
                </a:solidFill>
              </a:rPr>
              <a:t>Start </a:t>
            </a:r>
            <a:r>
              <a:rPr lang="en-US" altLang="zh-CN" sz="1600" dirty="0" err="1" smtClean="0">
                <a:solidFill>
                  <a:schemeClr val="tx2"/>
                </a:solidFill>
              </a:rPr>
              <a:t>txn</a:t>
            </a:r>
            <a:r>
              <a:rPr lang="zh-CN" altLang="en-US" sz="1600" dirty="0" smtClean="0">
                <a:solidFill>
                  <a:schemeClr val="tx2"/>
                </a:solidFill>
              </a:rPr>
              <a:t>：</a:t>
            </a:r>
            <a:r>
              <a:rPr lang="en-US" altLang="zh-CN" sz="1600" dirty="0" smtClean="0">
                <a:solidFill>
                  <a:schemeClr val="tx2"/>
                </a:solidFill>
              </a:rPr>
              <a:t>                  </a:t>
            </a:r>
            <a:r>
              <a:rPr lang="en-US" altLang="zh-CN" sz="1600" dirty="0" err="1" smtClean="0">
                <a:solidFill>
                  <a:schemeClr val="tx2"/>
                </a:solidFill>
              </a:rPr>
              <a:t>address</a:t>
            </a:r>
            <a:r>
              <a:rPr lang="en-US" sz="1600" dirty="0" err="1" smtClean="0">
                <a:solidFill>
                  <a:schemeClr val="tx2"/>
                </a:solidFill>
              </a:rPr>
              <a:t>_fromAtm</a:t>
            </a:r>
            <a:r>
              <a:rPr lang="en-US" sz="1600" dirty="0">
                <a:solidFill>
                  <a:schemeClr val="tx2"/>
                </a:solidFill>
              </a:rPr>
              <a:t>, </a:t>
            </a:r>
            <a:r>
              <a:rPr lang="en-US" sz="1600" dirty="0" err="1" smtClean="0">
                <a:solidFill>
                  <a:schemeClr val="tx2"/>
                </a:solidFill>
              </a:rPr>
              <a:t>address_debitBank</a:t>
            </a:r>
            <a:r>
              <a:rPr lang="en-US" sz="1600" dirty="0">
                <a:solidFill>
                  <a:schemeClr val="tx2"/>
                </a:solidFill>
              </a:rPr>
              <a:t>, </a:t>
            </a:r>
            <a:r>
              <a:rPr lang="en-US" sz="1600" dirty="0" err="1" smtClean="0">
                <a:solidFill>
                  <a:schemeClr val="tx2"/>
                </a:solidFill>
              </a:rPr>
              <a:t>address_creditBank</a:t>
            </a:r>
            <a:r>
              <a:rPr lang="en-US" sz="1600" dirty="0" smtClean="0">
                <a:solidFill>
                  <a:schemeClr val="tx2"/>
                </a:solidFill>
              </a:rPr>
              <a:t>,  </a:t>
            </a:r>
            <a:r>
              <a:rPr lang="en-US" sz="1600" dirty="0" err="1" smtClean="0">
                <a:solidFill>
                  <a:schemeClr val="tx2"/>
                </a:solidFill>
              </a:rPr>
              <a:t>trxHash</a:t>
            </a:r>
            <a:r>
              <a:rPr lang="en-US" sz="1600" dirty="0">
                <a:solidFill>
                  <a:schemeClr val="tx2"/>
                </a:solidFill>
              </a:rPr>
              <a:t>, </a:t>
            </a:r>
            <a:r>
              <a:rPr lang="en-US" sz="1600" dirty="0" smtClean="0">
                <a:solidFill>
                  <a:schemeClr val="tx2"/>
                </a:solidFill>
              </a:rPr>
              <a:t>amount,  fee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sz="1600" dirty="0" smtClean="0">
                <a:solidFill>
                  <a:schemeClr val="tx2"/>
                </a:solidFill>
              </a:rPr>
              <a:t> </a:t>
            </a:r>
            <a:r>
              <a:rPr lang="en-US" sz="1600" dirty="0" smtClean="0">
                <a:solidFill>
                  <a:schemeClr val="tx2"/>
                </a:solidFill>
                <a:latin typeface="Arial" charset="0"/>
              </a:rPr>
              <a:t>C</a:t>
            </a:r>
            <a:r>
              <a:rPr lang="en-US" altLang="zh-CN" sz="1600" dirty="0" smtClean="0">
                <a:solidFill>
                  <a:schemeClr val="tx2"/>
                </a:solidFill>
                <a:latin typeface="Arial" charset="0"/>
              </a:rPr>
              <a:t>onfirm </a:t>
            </a:r>
            <a:r>
              <a:rPr lang="en-US" altLang="zh-CN" sz="1600" dirty="0">
                <a:solidFill>
                  <a:schemeClr val="tx2"/>
                </a:solidFill>
                <a:latin typeface="Arial" charset="0"/>
              </a:rPr>
              <a:t>debit </a:t>
            </a:r>
            <a:r>
              <a:rPr lang="en-US" altLang="zh-CN" sz="1600" dirty="0" smtClean="0">
                <a:solidFill>
                  <a:schemeClr val="tx2"/>
                </a:solidFill>
                <a:latin typeface="Arial" charset="0"/>
              </a:rPr>
              <a:t>/credit : </a:t>
            </a:r>
            <a:r>
              <a:rPr lang="en-US" sz="1600" dirty="0" err="1" smtClean="0">
                <a:solidFill>
                  <a:schemeClr val="tx2"/>
                </a:solidFill>
              </a:rPr>
              <a:t>address_fromAtm</a:t>
            </a:r>
            <a:r>
              <a:rPr lang="en-US" sz="1600" dirty="0">
                <a:solidFill>
                  <a:schemeClr val="tx2"/>
                </a:solidFill>
              </a:rPr>
              <a:t>, </a:t>
            </a:r>
            <a:r>
              <a:rPr lang="en-US" sz="1600" dirty="0" err="1" smtClean="0">
                <a:solidFill>
                  <a:schemeClr val="tx2"/>
                </a:solidFill>
              </a:rPr>
              <a:t>address_debitBank</a:t>
            </a:r>
            <a:r>
              <a:rPr lang="en-US" sz="1600" dirty="0">
                <a:solidFill>
                  <a:schemeClr val="tx2"/>
                </a:solidFill>
              </a:rPr>
              <a:t>, </a:t>
            </a:r>
            <a:r>
              <a:rPr lang="en-US" sz="1600" dirty="0" err="1" smtClean="0">
                <a:solidFill>
                  <a:schemeClr val="tx2"/>
                </a:solidFill>
              </a:rPr>
              <a:t>address_creditBank</a:t>
            </a:r>
            <a:r>
              <a:rPr lang="en-US" sz="1600" dirty="0">
                <a:solidFill>
                  <a:schemeClr val="tx2"/>
                </a:solidFill>
              </a:rPr>
              <a:t>, </a:t>
            </a:r>
            <a:r>
              <a:rPr lang="en-US" sz="1600" dirty="0" smtClean="0">
                <a:solidFill>
                  <a:schemeClr val="tx2"/>
                </a:solidFill>
              </a:rPr>
              <a:t> </a:t>
            </a:r>
            <a:r>
              <a:rPr lang="en-US" sz="1600" dirty="0" err="1" smtClean="0">
                <a:solidFill>
                  <a:schemeClr val="tx2"/>
                </a:solidFill>
              </a:rPr>
              <a:t>trxHash</a:t>
            </a:r>
            <a:r>
              <a:rPr lang="en-US" sz="1600" dirty="0">
                <a:solidFill>
                  <a:schemeClr val="tx2"/>
                </a:solidFill>
              </a:rPr>
              <a:t>, </a:t>
            </a:r>
            <a:r>
              <a:rPr lang="en-US" sz="1600" dirty="0" smtClean="0">
                <a:solidFill>
                  <a:schemeClr val="tx2"/>
                </a:solidFill>
              </a:rPr>
              <a:t>amount</a:t>
            </a:r>
            <a:r>
              <a:rPr lang="en-US" sz="1600" dirty="0">
                <a:solidFill>
                  <a:schemeClr val="tx2"/>
                </a:solidFill>
              </a:rPr>
              <a:t>, </a:t>
            </a:r>
            <a:r>
              <a:rPr lang="en-US" sz="1600" dirty="0" smtClean="0">
                <a:solidFill>
                  <a:schemeClr val="tx2"/>
                </a:solidFill>
              </a:rPr>
              <a:t> fee</a:t>
            </a:r>
            <a:r>
              <a:rPr lang="en-US" sz="1600" dirty="0">
                <a:solidFill>
                  <a:schemeClr val="tx2"/>
                </a:solidFill>
              </a:rPr>
              <a:t>, </a:t>
            </a:r>
            <a:r>
              <a:rPr lang="en-US" sz="1600" dirty="0" smtClean="0">
                <a:solidFill>
                  <a:schemeClr val="tx2"/>
                </a:solidFill>
              </a:rPr>
              <a:t>status</a:t>
            </a:r>
          </a:p>
          <a:p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2"/>
                </a:solidFill>
              </a:rPr>
              <a:t>Block Chain </a:t>
            </a:r>
            <a:r>
              <a:rPr lang="en-US" altLang="zh-CN" dirty="0" smtClean="0">
                <a:solidFill>
                  <a:schemeClr val="tx2"/>
                </a:solidFill>
              </a:rPr>
              <a:t>to ATM </a:t>
            </a:r>
          </a:p>
          <a:p>
            <a:endParaRPr lang="en-US" altLang="zh-CN" dirty="0">
              <a:solidFill>
                <a:schemeClr val="tx2"/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altLang="zh-CN" sz="1600" dirty="0" smtClean="0">
                <a:solidFill>
                  <a:schemeClr val="tx2"/>
                </a:solidFill>
                <a:latin typeface="Arial" charset="0"/>
              </a:rPr>
              <a:t>Notify </a:t>
            </a:r>
            <a:r>
              <a:rPr lang="en-US" altLang="zh-CN" sz="1600" dirty="0">
                <a:solidFill>
                  <a:schemeClr val="tx2"/>
                </a:solidFill>
                <a:latin typeface="Arial" charset="0"/>
              </a:rPr>
              <a:t>Debit </a:t>
            </a:r>
            <a:r>
              <a:rPr lang="en-US" altLang="zh-CN" sz="1600" dirty="0" smtClean="0">
                <a:solidFill>
                  <a:schemeClr val="tx2"/>
                </a:solidFill>
                <a:latin typeface="Arial" charset="0"/>
              </a:rPr>
              <a:t>:              </a:t>
            </a:r>
            <a:r>
              <a:rPr lang="en-US" altLang="zh-CN" sz="1600" dirty="0" err="1" smtClean="0">
                <a:solidFill>
                  <a:schemeClr val="tx2"/>
                </a:solidFill>
              </a:rPr>
              <a:t>address_fromAtm</a:t>
            </a:r>
            <a:r>
              <a:rPr lang="en-US" altLang="zh-CN" sz="1600" dirty="0">
                <a:solidFill>
                  <a:schemeClr val="tx2"/>
                </a:solidFill>
              </a:rPr>
              <a:t>, </a:t>
            </a:r>
            <a:r>
              <a:rPr lang="en-US" altLang="zh-CN" sz="1600" dirty="0" err="1">
                <a:solidFill>
                  <a:schemeClr val="tx2"/>
                </a:solidFill>
              </a:rPr>
              <a:t>address</a:t>
            </a:r>
            <a:r>
              <a:rPr lang="en-US" altLang="zh-CN" sz="1600" dirty="0" err="1" smtClean="0">
                <a:solidFill>
                  <a:schemeClr val="tx2"/>
                </a:solidFill>
              </a:rPr>
              <a:t>_debitBankAtm</a:t>
            </a:r>
            <a:r>
              <a:rPr lang="en-US" altLang="zh-CN" sz="1600" dirty="0">
                <a:solidFill>
                  <a:schemeClr val="tx2"/>
                </a:solidFill>
              </a:rPr>
              <a:t>, </a:t>
            </a:r>
            <a:r>
              <a:rPr lang="en-US" altLang="zh-CN" sz="1600" dirty="0" smtClean="0">
                <a:solidFill>
                  <a:schemeClr val="tx2"/>
                </a:solidFill>
              </a:rPr>
              <a:t> </a:t>
            </a:r>
            <a:r>
              <a:rPr lang="en-US" altLang="zh-CN" sz="1600" dirty="0" err="1" smtClean="0">
                <a:solidFill>
                  <a:schemeClr val="tx2"/>
                </a:solidFill>
              </a:rPr>
              <a:t>address_creditBank</a:t>
            </a:r>
            <a:r>
              <a:rPr lang="en-US" altLang="zh-CN" sz="1600" dirty="0">
                <a:solidFill>
                  <a:schemeClr val="tx2"/>
                </a:solidFill>
              </a:rPr>
              <a:t>,  _</a:t>
            </a:r>
            <a:r>
              <a:rPr lang="en-US" altLang="zh-CN" sz="1600" dirty="0" err="1">
                <a:solidFill>
                  <a:schemeClr val="tx2"/>
                </a:solidFill>
              </a:rPr>
              <a:t>trxHash</a:t>
            </a:r>
            <a:r>
              <a:rPr lang="en-US" altLang="zh-CN" sz="1600" dirty="0">
                <a:solidFill>
                  <a:schemeClr val="tx2"/>
                </a:solidFill>
              </a:rPr>
              <a:t>,   </a:t>
            </a:r>
            <a:r>
              <a:rPr lang="en-US" altLang="zh-CN" sz="1600" dirty="0" smtClean="0">
                <a:solidFill>
                  <a:schemeClr val="tx2"/>
                </a:solidFill>
              </a:rPr>
              <a:t>amount</a:t>
            </a:r>
            <a:r>
              <a:rPr lang="en-US" altLang="zh-CN" sz="1600" dirty="0">
                <a:solidFill>
                  <a:schemeClr val="tx2"/>
                </a:solidFill>
              </a:rPr>
              <a:t>,  _</a:t>
            </a:r>
            <a:r>
              <a:rPr lang="en-US" altLang="zh-CN" sz="1600" dirty="0" smtClean="0">
                <a:solidFill>
                  <a:schemeClr val="tx2"/>
                </a:solidFill>
              </a:rPr>
              <a:t>fee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en-US" altLang="zh-CN" sz="1600" dirty="0" smtClean="0">
              <a:solidFill>
                <a:schemeClr val="tx2"/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altLang="zh-CN" sz="1600" dirty="0" smtClean="0">
                <a:solidFill>
                  <a:schemeClr val="tx2"/>
                </a:solidFill>
                <a:latin typeface="Arial" charset="0"/>
              </a:rPr>
              <a:t>Notify Credit:              </a:t>
            </a:r>
            <a:r>
              <a:rPr lang="en-US" altLang="zh-CN" sz="1600" dirty="0" err="1" smtClean="0">
                <a:solidFill>
                  <a:schemeClr val="tx2"/>
                </a:solidFill>
              </a:rPr>
              <a:t>address_fromAtm</a:t>
            </a:r>
            <a:r>
              <a:rPr lang="en-US" altLang="zh-CN" sz="1600" dirty="0">
                <a:solidFill>
                  <a:schemeClr val="tx2"/>
                </a:solidFill>
              </a:rPr>
              <a:t>, </a:t>
            </a:r>
            <a:r>
              <a:rPr lang="en-US" altLang="zh-CN" sz="1600" dirty="0" err="1" smtClean="0">
                <a:solidFill>
                  <a:schemeClr val="tx2"/>
                </a:solidFill>
              </a:rPr>
              <a:t>address_creditBankAtm</a:t>
            </a:r>
            <a:r>
              <a:rPr lang="en-US" altLang="zh-CN" sz="1600" dirty="0">
                <a:solidFill>
                  <a:schemeClr val="tx2"/>
                </a:solidFill>
              </a:rPr>
              <a:t>, </a:t>
            </a:r>
            <a:r>
              <a:rPr lang="en-US" altLang="zh-CN" sz="1600" dirty="0" err="1">
                <a:solidFill>
                  <a:schemeClr val="tx2"/>
                </a:solidFill>
              </a:rPr>
              <a:t>address_creditBank</a:t>
            </a:r>
            <a:r>
              <a:rPr lang="en-US" altLang="zh-CN" sz="1600" dirty="0">
                <a:solidFill>
                  <a:schemeClr val="tx2"/>
                </a:solidFill>
              </a:rPr>
              <a:t>,  _</a:t>
            </a:r>
            <a:r>
              <a:rPr lang="en-US" altLang="zh-CN" sz="1600" dirty="0" err="1">
                <a:solidFill>
                  <a:schemeClr val="tx2"/>
                </a:solidFill>
              </a:rPr>
              <a:t>trxHash</a:t>
            </a:r>
            <a:r>
              <a:rPr lang="en-US" altLang="zh-CN" sz="1600" dirty="0">
                <a:solidFill>
                  <a:schemeClr val="tx2"/>
                </a:solidFill>
              </a:rPr>
              <a:t>,   </a:t>
            </a:r>
            <a:r>
              <a:rPr lang="en-US" altLang="zh-CN" sz="1600" dirty="0" smtClean="0">
                <a:solidFill>
                  <a:schemeClr val="tx2"/>
                </a:solidFill>
              </a:rPr>
              <a:t>amount</a:t>
            </a:r>
            <a:r>
              <a:rPr lang="en-US" altLang="zh-CN" sz="1600" dirty="0">
                <a:solidFill>
                  <a:schemeClr val="tx2"/>
                </a:solidFill>
              </a:rPr>
              <a:t>,  _</a:t>
            </a:r>
            <a:r>
              <a:rPr lang="en-US" altLang="zh-CN" sz="1600" dirty="0" smtClean="0">
                <a:solidFill>
                  <a:schemeClr val="tx2"/>
                </a:solidFill>
              </a:rPr>
              <a:t>fee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en-US" altLang="zh-CN" sz="1600" dirty="0">
              <a:solidFill>
                <a:schemeClr val="tx2"/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altLang="zh-CN" sz="1600" dirty="0">
                <a:solidFill>
                  <a:schemeClr val="tx2"/>
                </a:solidFill>
                <a:latin typeface="Arial" charset="0"/>
              </a:rPr>
              <a:t>Notify complete: </a:t>
            </a:r>
            <a:r>
              <a:rPr lang="en-US" altLang="zh-CN" sz="1600" dirty="0" smtClean="0">
                <a:solidFill>
                  <a:schemeClr val="tx2"/>
                </a:solidFill>
                <a:latin typeface="Arial" charset="0"/>
              </a:rPr>
              <a:t>        address </a:t>
            </a:r>
            <a:r>
              <a:rPr lang="en-US" altLang="zh-CN" sz="1600" dirty="0">
                <a:solidFill>
                  <a:schemeClr val="tx2"/>
                </a:solidFill>
                <a:latin typeface="Arial" charset="0"/>
              </a:rPr>
              <a:t>_</a:t>
            </a:r>
            <a:r>
              <a:rPr lang="en-US" altLang="zh-CN" sz="1600" dirty="0" err="1">
                <a:solidFill>
                  <a:schemeClr val="tx2"/>
                </a:solidFill>
                <a:latin typeface="Arial" charset="0"/>
              </a:rPr>
              <a:t>fromAtm</a:t>
            </a:r>
            <a:r>
              <a:rPr lang="en-US" altLang="zh-CN" sz="1600" dirty="0">
                <a:solidFill>
                  <a:schemeClr val="tx2"/>
                </a:solidFill>
                <a:latin typeface="Arial" charset="0"/>
              </a:rPr>
              <a:t>, address _</a:t>
            </a:r>
            <a:r>
              <a:rPr lang="en-US" altLang="zh-CN" sz="1600" dirty="0" err="1">
                <a:solidFill>
                  <a:schemeClr val="tx2"/>
                </a:solidFill>
                <a:latin typeface="Arial" charset="0"/>
              </a:rPr>
              <a:t>debitBank</a:t>
            </a:r>
            <a:r>
              <a:rPr lang="en-US" altLang="zh-CN" sz="1600" dirty="0">
                <a:solidFill>
                  <a:schemeClr val="tx2"/>
                </a:solidFill>
                <a:latin typeface="Arial" charset="0"/>
              </a:rPr>
              <a:t>, address _</a:t>
            </a:r>
            <a:r>
              <a:rPr lang="en-US" altLang="zh-CN" sz="1600" dirty="0" err="1">
                <a:solidFill>
                  <a:schemeClr val="tx2"/>
                </a:solidFill>
                <a:latin typeface="Arial" charset="0"/>
              </a:rPr>
              <a:t>creditBank</a:t>
            </a:r>
            <a:r>
              <a:rPr lang="en-US" altLang="zh-CN" sz="1600" dirty="0">
                <a:solidFill>
                  <a:schemeClr val="tx2"/>
                </a:solidFill>
                <a:latin typeface="Arial" charset="0"/>
              </a:rPr>
              <a:t>, </a:t>
            </a:r>
            <a:r>
              <a:rPr lang="en-US" altLang="zh-CN" sz="1600" dirty="0" err="1" smtClean="0">
                <a:solidFill>
                  <a:schemeClr val="tx2"/>
                </a:solidFill>
                <a:latin typeface="Arial" charset="0"/>
              </a:rPr>
              <a:t>trxHash</a:t>
            </a:r>
            <a:r>
              <a:rPr lang="en-US" altLang="zh-CN" sz="1600" dirty="0">
                <a:solidFill>
                  <a:schemeClr val="tx2"/>
                </a:solidFill>
                <a:latin typeface="Arial" charset="0"/>
              </a:rPr>
              <a:t>, </a:t>
            </a:r>
            <a:r>
              <a:rPr lang="en-US" altLang="zh-CN" sz="1600" dirty="0" err="1" smtClean="0">
                <a:solidFill>
                  <a:schemeClr val="tx2"/>
                </a:solidFill>
                <a:latin typeface="Arial" charset="0"/>
              </a:rPr>
              <a:t>amoun</a:t>
            </a:r>
            <a:r>
              <a:rPr lang="en-US" altLang="zh-CN" sz="1600" dirty="0" smtClean="0">
                <a:solidFill>
                  <a:schemeClr val="tx2"/>
                </a:solidFill>
                <a:latin typeface="Arial" charset="0"/>
              </a:rPr>
              <a:t>, fee</a:t>
            </a:r>
            <a:r>
              <a:rPr lang="en-US" altLang="zh-CN" sz="1600" dirty="0">
                <a:solidFill>
                  <a:schemeClr val="tx2"/>
                </a:solidFill>
                <a:latin typeface="Arial" charset="0"/>
              </a:rPr>
              <a:t>, </a:t>
            </a:r>
            <a:r>
              <a:rPr lang="en-US" altLang="zh-CN" sz="1600" dirty="0" smtClean="0">
                <a:solidFill>
                  <a:schemeClr val="tx2"/>
                </a:solidFill>
                <a:latin typeface="Arial" charset="0"/>
              </a:rPr>
              <a:t>status</a:t>
            </a:r>
            <a:endParaRPr lang="en-US" sz="1600" dirty="0" smtClean="0">
              <a:solidFill>
                <a:schemeClr val="tx2"/>
              </a:solidFill>
            </a:endParaRPr>
          </a:p>
          <a:p>
            <a:endParaRPr lang="en-US" dirty="0">
              <a:solidFill>
                <a:srgbClr val="002060"/>
              </a:solidFill>
            </a:endParaRPr>
          </a:p>
          <a:p>
            <a:endParaRPr lang="en-US" dirty="0" smtClean="0">
              <a:solidFill>
                <a:srgbClr val="002060"/>
              </a:solidFill>
            </a:endParaRPr>
          </a:p>
          <a:p>
            <a:endParaRPr lang="en-US" dirty="0">
              <a:solidFill>
                <a:srgbClr val="002060"/>
              </a:solidFill>
            </a:endParaRPr>
          </a:p>
          <a:p>
            <a:endParaRPr lang="en-US" dirty="0" smtClean="0">
              <a:solidFill>
                <a:srgbClr val="002060"/>
              </a:solidFill>
            </a:endParaRPr>
          </a:p>
          <a:p>
            <a:endParaRPr lang="en-US" dirty="0">
              <a:solidFill>
                <a:srgbClr val="002060"/>
              </a:solidFill>
            </a:endParaRPr>
          </a:p>
          <a:p>
            <a:endParaRPr lang="en-US" dirty="0" smtClean="0">
              <a:solidFill>
                <a:srgbClr val="002060"/>
              </a:solidFill>
            </a:endParaRPr>
          </a:p>
          <a:p>
            <a:endParaRPr lang="en-US" dirty="0" smtClean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465475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Shape 365"/>
          <p:cNvSpPr/>
          <p:nvPr/>
        </p:nvSpPr>
        <p:spPr>
          <a:xfrm>
            <a:off x="3902257" y="7510756"/>
            <a:ext cx="4114801" cy="264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r>
              <a:t>RESTRICTED</a:t>
            </a:r>
          </a:p>
        </p:txBody>
      </p:sp>
      <p:sp>
        <p:nvSpPr>
          <p:cNvPr id="366" name="Shape 366"/>
          <p:cNvSpPr>
            <a:spLocks noGrp="1"/>
          </p:cNvSpPr>
          <p:nvPr>
            <p:ph type="sldNum" sz="quarter" idx="2"/>
          </p:nvPr>
        </p:nvSpPr>
        <p:spPr>
          <a:xfrm>
            <a:off x="11865049" y="6596841"/>
            <a:ext cx="153964" cy="13554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21</a:t>
            </a:fld>
            <a:endParaRPr/>
          </a:p>
        </p:txBody>
      </p:sp>
      <p:pic>
        <p:nvPicPr>
          <p:cNvPr id="367" name="image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23644"/>
            <a:ext cx="12192000" cy="6905288"/>
          </a:xfrm>
          <a:prstGeom prst="rect">
            <a:avLst/>
          </a:prstGeom>
          <a:ln w="12700">
            <a:miter lim="400000"/>
          </a:ln>
        </p:spPr>
      </p:pic>
      <p:sp>
        <p:nvSpPr>
          <p:cNvPr id="368" name="Shape 368"/>
          <p:cNvSpPr/>
          <p:nvPr/>
        </p:nvSpPr>
        <p:spPr>
          <a:xfrm>
            <a:off x="223045" y="312931"/>
            <a:ext cx="3496976" cy="916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5400">
                <a:solidFill>
                  <a:srgbClr val="FFFFFF"/>
                </a:solidFill>
                <a:latin typeface="Gulim"/>
                <a:ea typeface="Gulim"/>
                <a:cs typeface="Gulim"/>
                <a:sym typeface="Gulim"/>
              </a:defRPr>
            </a:lvl1pPr>
          </a:lstStyle>
          <a:p>
            <a:r>
              <a:t>Thank you!</a:t>
            </a:r>
          </a:p>
        </p:txBody>
      </p:sp>
    </p:spTree>
  </p:cSld>
  <p:clrMapOvr>
    <a:masterClrMapping/>
  </p:clrMapOvr>
  <p:transition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/>
          <p:nvPr/>
        </p:nvSpPr>
        <p:spPr>
          <a:xfrm>
            <a:off x="3902257" y="7510756"/>
            <a:ext cx="4114801" cy="264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r>
              <a:t>RESTRICTED</a:t>
            </a:r>
          </a:p>
        </p:txBody>
      </p:sp>
      <p:sp>
        <p:nvSpPr>
          <p:cNvPr id="56" name="Shape 56"/>
          <p:cNvSpPr>
            <a:spLocks noGrp="1"/>
          </p:cNvSpPr>
          <p:nvPr>
            <p:ph type="sldNum" sz="quarter" idx="2"/>
          </p:nvPr>
        </p:nvSpPr>
        <p:spPr>
          <a:xfrm>
            <a:off x="11878530" y="6596841"/>
            <a:ext cx="127001" cy="13554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3</a:t>
            </a:fld>
            <a:endParaRPr/>
          </a:p>
        </p:txBody>
      </p:sp>
      <p:sp>
        <p:nvSpPr>
          <p:cNvPr id="57" name="Shape 57"/>
          <p:cNvSpPr/>
          <p:nvPr/>
        </p:nvSpPr>
        <p:spPr>
          <a:xfrm>
            <a:off x="584237" y="294418"/>
            <a:ext cx="10836921" cy="41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 defTabSz="1108479">
              <a:lnSpc>
                <a:spcPct val="90000"/>
              </a:lnSpc>
              <a:defRPr sz="2400">
                <a:solidFill>
                  <a:srgbClr val="FF000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Blockchain ATM demo演示</a:t>
            </a:r>
          </a:p>
        </p:txBody>
      </p:sp>
      <p:sp>
        <p:nvSpPr>
          <p:cNvPr id="58" name="Shape 58"/>
          <p:cNvSpPr/>
          <p:nvPr/>
        </p:nvSpPr>
        <p:spPr>
          <a:xfrm>
            <a:off x="584237" y="1159801"/>
            <a:ext cx="10212294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marL="285750" indent="-285750">
              <a:buSzPct val="100000"/>
              <a:buFont typeface="Arial"/>
              <a:buChar char="•"/>
              <a:defRPr>
                <a:solidFill>
                  <a:srgbClr val="32466B"/>
                </a:solidFill>
              </a:defRPr>
            </a:lvl1pPr>
          </a:lstStyle>
          <a:p>
            <a:r>
              <a:t>共有3个银行(A Bank,B Bank, C Bank)，6台ATM(A001,A002,B001,B002,C001,C002)</a:t>
            </a:r>
          </a:p>
        </p:txBody>
      </p:sp>
      <p:sp>
        <p:nvSpPr>
          <p:cNvPr id="59" name="Shape 59"/>
          <p:cNvSpPr/>
          <p:nvPr/>
        </p:nvSpPr>
        <p:spPr>
          <a:xfrm>
            <a:off x="578042" y="2117710"/>
            <a:ext cx="10212294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marL="285750" indent="-285750">
              <a:buSzPct val="100000"/>
              <a:buFont typeface="Arial"/>
              <a:buChar char="•"/>
              <a:defRPr>
                <a:solidFill>
                  <a:srgbClr val="32466B"/>
                </a:solidFill>
              </a:defRPr>
            </a:lvl1pPr>
          </a:lstStyle>
          <a:p>
            <a:r>
              <a:t>支持4种交易类型(Transfer, Cash Deposit, Cash Withdrawal, Balance Inquiry)</a:t>
            </a:r>
          </a:p>
        </p:txBody>
      </p:sp>
      <p:sp>
        <p:nvSpPr>
          <p:cNvPr id="60" name="Shape 60"/>
          <p:cNvSpPr/>
          <p:nvPr/>
        </p:nvSpPr>
        <p:spPr>
          <a:xfrm>
            <a:off x="584237" y="3075618"/>
            <a:ext cx="10212294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marL="285750" indent="-285750">
              <a:buSzPct val="100000"/>
              <a:buFont typeface="Arial"/>
              <a:buChar char="•"/>
              <a:defRPr>
                <a:solidFill>
                  <a:srgbClr val="32466B"/>
                </a:solidFill>
              </a:defRPr>
            </a:lvl1pPr>
          </a:lstStyle>
          <a:p>
            <a:r>
              <a:t>涉及10种交易场景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1" animBg="1" advAuto="0"/>
      <p:bldP spid="59" grpId="2" animBg="1" advAuto="0"/>
      <p:bldP spid="60" grpId="3" animBg="1" advAuto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/>
          <p:nvPr/>
        </p:nvSpPr>
        <p:spPr>
          <a:xfrm>
            <a:off x="3902257" y="7510756"/>
            <a:ext cx="4114801" cy="264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r>
              <a:t>RESTRICTED</a:t>
            </a:r>
          </a:p>
        </p:txBody>
      </p:sp>
      <p:sp>
        <p:nvSpPr>
          <p:cNvPr id="63" name="Shape 63"/>
          <p:cNvSpPr>
            <a:spLocks noGrp="1"/>
          </p:cNvSpPr>
          <p:nvPr>
            <p:ph type="sldNum" sz="quarter" idx="2"/>
          </p:nvPr>
        </p:nvSpPr>
        <p:spPr>
          <a:xfrm>
            <a:off x="11878530" y="6596841"/>
            <a:ext cx="127001" cy="13554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4</a:t>
            </a:fld>
            <a:endParaRPr/>
          </a:p>
        </p:txBody>
      </p:sp>
      <p:sp>
        <p:nvSpPr>
          <p:cNvPr id="64" name="Shape 64"/>
          <p:cNvSpPr/>
          <p:nvPr/>
        </p:nvSpPr>
        <p:spPr>
          <a:xfrm>
            <a:off x="584237" y="250308"/>
            <a:ext cx="10836921" cy="41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b">
            <a:spAutoFit/>
          </a:bodyPr>
          <a:lstStyle>
            <a:lvl1pPr defTabSz="1108479">
              <a:lnSpc>
                <a:spcPct val="90000"/>
              </a:lnSpc>
              <a:defRPr sz="2400">
                <a:solidFill>
                  <a:srgbClr val="FF000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INQ - 本行卡在本行机</a:t>
            </a:r>
          </a:p>
        </p:txBody>
      </p:sp>
      <p:sp>
        <p:nvSpPr>
          <p:cNvPr id="65" name="Shape 65"/>
          <p:cNvSpPr/>
          <p:nvPr/>
        </p:nvSpPr>
        <p:spPr>
          <a:xfrm>
            <a:off x="3119233" y="1227991"/>
            <a:ext cx="1270001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95" h="19679" extrusionOk="0">
                <a:moveTo>
                  <a:pt x="17579" y="2882"/>
                </a:moveTo>
                <a:cubicBezTo>
                  <a:pt x="19590" y="4803"/>
                  <a:pt x="20595" y="7321"/>
                  <a:pt x="20595" y="9839"/>
                </a:cubicBezTo>
                <a:cubicBezTo>
                  <a:pt x="20595" y="12357"/>
                  <a:pt x="19590" y="14875"/>
                  <a:pt x="17579" y="16796"/>
                </a:cubicBezTo>
                <a:cubicBezTo>
                  <a:pt x="13558" y="20639"/>
                  <a:pt x="7038" y="20639"/>
                  <a:pt x="3016" y="16796"/>
                </a:cubicBezTo>
                <a:cubicBezTo>
                  <a:pt x="-1005" y="12954"/>
                  <a:pt x="-1005" y="6724"/>
                  <a:pt x="3016" y="2882"/>
                </a:cubicBezTo>
                <a:cubicBezTo>
                  <a:pt x="7038" y="-961"/>
                  <a:pt x="13558" y="-961"/>
                  <a:pt x="17579" y="2882"/>
                </a:cubicBezTo>
                <a:close/>
              </a:path>
            </a:pathLst>
          </a:custGeom>
          <a:blipFill>
            <a:blip r:embed="rId2"/>
          </a:blipFill>
          <a:ln w="12700">
            <a:miter lim="400000"/>
          </a:ln>
          <a:effectLst>
            <a:outerShdw blurRad="101600" dist="25400" dir="5400000" rotWithShape="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t>A001</a:t>
            </a:r>
          </a:p>
        </p:txBody>
      </p:sp>
      <p:sp>
        <p:nvSpPr>
          <p:cNvPr id="66" name="Shape 66"/>
          <p:cNvSpPr/>
          <p:nvPr/>
        </p:nvSpPr>
        <p:spPr>
          <a:xfrm>
            <a:off x="1421580" y="2156732"/>
            <a:ext cx="1270001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95" h="19679" extrusionOk="0">
                <a:moveTo>
                  <a:pt x="17579" y="2882"/>
                </a:moveTo>
                <a:cubicBezTo>
                  <a:pt x="19590" y="4803"/>
                  <a:pt x="20595" y="7321"/>
                  <a:pt x="20595" y="9839"/>
                </a:cubicBezTo>
                <a:cubicBezTo>
                  <a:pt x="20595" y="12357"/>
                  <a:pt x="19590" y="14875"/>
                  <a:pt x="17579" y="16796"/>
                </a:cubicBezTo>
                <a:cubicBezTo>
                  <a:pt x="13558" y="20639"/>
                  <a:pt x="7038" y="20639"/>
                  <a:pt x="3016" y="16796"/>
                </a:cubicBezTo>
                <a:cubicBezTo>
                  <a:pt x="-1005" y="12954"/>
                  <a:pt x="-1005" y="6724"/>
                  <a:pt x="3016" y="2882"/>
                </a:cubicBezTo>
                <a:cubicBezTo>
                  <a:pt x="7038" y="-961"/>
                  <a:pt x="13558" y="-961"/>
                  <a:pt x="17579" y="2882"/>
                </a:cubicBezTo>
                <a:close/>
              </a:path>
            </a:pathLst>
          </a:custGeom>
          <a:blipFill>
            <a:blip r:embed="rId2"/>
          </a:blipFill>
          <a:ln w="12700">
            <a:miter lim="400000"/>
          </a:ln>
          <a:effectLst>
            <a:outerShdw blurRad="101600" dist="25400" dir="5400000" rotWithShape="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t>C002</a:t>
            </a:r>
          </a:p>
        </p:txBody>
      </p:sp>
      <p:sp>
        <p:nvSpPr>
          <p:cNvPr id="67" name="Shape 67"/>
          <p:cNvSpPr/>
          <p:nvPr/>
        </p:nvSpPr>
        <p:spPr>
          <a:xfrm>
            <a:off x="1421580" y="3951147"/>
            <a:ext cx="1270001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95" h="19679" extrusionOk="0">
                <a:moveTo>
                  <a:pt x="17579" y="2882"/>
                </a:moveTo>
                <a:cubicBezTo>
                  <a:pt x="19590" y="4803"/>
                  <a:pt x="20595" y="7321"/>
                  <a:pt x="20595" y="9839"/>
                </a:cubicBezTo>
                <a:cubicBezTo>
                  <a:pt x="20595" y="12357"/>
                  <a:pt x="19590" y="14875"/>
                  <a:pt x="17579" y="16796"/>
                </a:cubicBezTo>
                <a:cubicBezTo>
                  <a:pt x="13558" y="20639"/>
                  <a:pt x="7038" y="20639"/>
                  <a:pt x="3016" y="16796"/>
                </a:cubicBezTo>
                <a:cubicBezTo>
                  <a:pt x="-1005" y="12954"/>
                  <a:pt x="-1005" y="6724"/>
                  <a:pt x="3016" y="2882"/>
                </a:cubicBezTo>
                <a:cubicBezTo>
                  <a:pt x="7038" y="-961"/>
                  <a:pt x="13558" y="-961"/>
                  <a:pt x="17579" y="2882"/>
                </a:cubicBezTo>
                <a:close/>
              </a:path>
            </a:pathLst>
          </a:custGeom>
          <a:blipFill>
            <a:blip r:embed="rId2"/>
          </a:blipFill>
          <a:ln w="12700">
            <a:miter lim="400000"/>
          </a:ln>
          <a:effectLst>
            <a:outerShdw blurRad="101600" dist="25400" dir="5400000" rotWithShape="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t>C001</a:t>
            </a:r>
          </a:p>
        </p:txBody>
      </p:sp>
      <p:sp>
        <p:nvSpPr>
          <p:cNvPr id="68" name="Shape 68"/>
          <p:cNvSpPr/>
          <p:nvPr/>
        </p:nvSpPr>
        <p:spPr>
          <a:xfrm>
            <a:off x="3119233" y="4918766"/>
            <a:ext cx="1270001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95" h="19679" extrusionOk="0">
                <a:moveTo>
                  <a:pt x="17579" y="2882"/>
                </a:moveTo>
                <a:cubicBezTo>
                  <a:pt x="19590" y="4803"/>
                  <a:pt x="20595" y="7321"/>
                  <a:pt x="20595" y="9839"/>
                </a:cubicBezTo>
                <a:cubicBezTo>
                  <a:pt x="20595" y="12357"/>
                  <a:pt x="19590" y="14875"/>
                  <a:pt x="17579" y="16796"/>
                </a:cubicBezTo>
                <a:cubicBezTo>
                  <a:pt x="13558" y="20639"/>
                  <a:pt x="7038" y="20639"/>
                  <a:pt x="3016" y="16796"/>
                </a:cubicBezTo>
                <a:cubicBezTo>
                  <a:pt x="-1005" y="12954"/>
                  <a:pt x="-1005" y="6724"/>
                  <a:pt x="3016" y="2882"/>
                </a:cubicBezTo>
                <a:cubicBezTo>
                  <a:pt x="7038" y="-961"/>
                  <a:pt x="13558" y="-961"/>
                  <a:pt x="17579" y="2882"/>
                </a:cubicBezTo>
                <a:close/>
              </a:path>
            </a:pathLst>
          </a:custGeom>
          <a:blipFill>
            <a:blip r:embed="rId2"/>
          </a:blipFill>
          <a:ln w="12700">
            <a:miter lim="400000"/>
          </a:ln>
          <a:effectLst>
            <a:outerShdw blurRad="101600" dist="25400" dir="5400000" rotWithShape="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t>B002</a:t>
            </a:r>
          </a:p>
        </p:txBody>
      </p:sp>
      <p:sp>
        <p:nvSpPr>
          <p:cNvPr id="69" name="Shape 69"/>
          <p:cNvSpPr/>
          <p:nvPr/>
        </p:nvSpPr>
        <p:spPr>
          <a:xfrm>
            <a:off x="4965700" y="2156732"/>
            <a:ext cx="1270000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95" h="19679" extrusionOk="0">
                <a:moveTo>
                  <a:pt x="17579" y="2882"/>
                </a:moveTo>
                <a:cubicBezTo>
                  <a:pt x="19590" y="4803"/>
                  <a:pt x="20595" y="7321"/>
                  <a:pt x="20595" y="9839"/>
                </a:cubicBezTo>
                <a:cubicBezTo>
                  <a:pt x="20595" y="12357"/>
                  <a:pt x="19590" y="14875"/>
                  <a:pt x="17579" y="16796"/>
                </a:cubicBezTo>
                <a:cubicBezTo>
                  <a:pt x="13558" y="20639"/>
                  <a:pt x="7038" y="20639"/>
                  <a:pt x="3016" y="16796"/>
                </a:cubicBezTo>
                <a:cubicBezTo>
                  <a:pt x="-1005" y="12954"/>
                  <a:pt x="-1005" y="6724"/>
                  <a:pt x="3016" y="2882"/>
                </a:cubicBezTo>
                <a:cubicBezTo>
                  <a:pt x="7038" y="-961"/>
                  <a:pt x="13558" y="-961"/>
                  <a:pt x="17579" y="2882"/>
                </a:cubicBezTo>
                <a:close/>
              </a:path>
            </a:pathLst>
          </a:custGeom>
          <a:blipFill>
            <a:blip r:embed="rId2"/>
          </a:blipFill>
          <a:ln w="12700">
            <a:miter lim="400000"/>
          </a:ln>
          <a:effectLst>
            <a:outerShdw blurRad="101600" dist="25400" dir="5400000" rotWithShape="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t>A002</a:t>
            </a:r>
          </a:p>
        </p:txBody>
      </p:sp>
      <p:sp>
        <p:nvSpPr>
          <p:cNvPr id="70" name="Shape 70"/>
          <p:cNvSpPr/>
          <p:nvPr/>
        </p:nvSpPr>
        <p:spPr>
          <a:xfrm>
            <a:off x="4965700" y="3951147"/>
            <a:ext cx="1270000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95" h="19679" extrusionOk="0">
                <a:moveTo>
                  <a:pt x="17579" y="2882"/>
                </a:moveTo>
                <a:cubicBezTo>
                  <a:pt x="19590" y="4803"/>
                  <a:pt x="20595" y="7321"/>
                  <a:pt x="20595" y="9839"/>
                </a:cubicBezTo>
                <a:cubicBezTo>
                  <a:pt x="20595" y="12357"/>
                  <a:pt x="19590" y="14875"/>
                  <a:pt x="17579" y="16796"/>
                </a:cubicBezTo>
                <a:cubicBezTo>
                  <a:pt x="13558" y="20639"/>
                  <a:pt x="7038" y="20639"/>
                  <a:pt x="3016" y="16796"/>
                </a:cubicBezTo>
                <a:cubicBezTo>
                  <a:pt x="-1005" y="12954"/>
                  <a:pt x="-1005" y="6724"/>
                  <a:pt x="3016" y="2882"/>
                </a:cubicBezTo>
                <a:cubicBezTo>
                  <a:pt x="7038" y="-961"/>
                  <a:pt x="13558" y="-961"/>
                  <a:pt x="17579" y="2882"/>
                </a:cubicBezTo>
                <a:close/>
              </a:path>
            </a:pathLst>
          </a:custGeom>
          <a:blipFill>
            <a:blip r:embed="rId2"/>
          </a:blipFill>
          <a:ln w="12700">
            <a:miter lim="400000"/>
          </a:ln>
          <a:effectLst>
            <a:outerShdw blurRad="101600" dist="25400" dir="5400000" rotWithShape="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t>B001</a:t>
            </a:r>
          </a:p>
        </p:txBody>
      </p:sp>
      <p:sp>
        <p:nvSpPr>
          <p:cNvPr id="71" name="Shape 71"/>
          <p:cNvSpPr/>
          <p:nvPr/>
        </p:nvSpPr>
        <p:spPr>
          <a:xfrm>
            <a:off x="3142840" y="2872064"/>
            <a:ext cx="1518246" cy="14713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95" h="19679" extrusionOk="0">
                <a:moveTo>
                  <a:pt x="17579" y="2882"/>
                </a:moveTo>
                <a:cubicBezTo>
                  <a:pt x="19590" y="4803"/>
                  <a:pt x="20595" y="7321"/>
                  <a:pt x="20595" y="9839"/>
                </a:cubicBezTo>
                <a:cubicBezTo>
                  <a:pt x="20595" y="12357"/>
                  <a:pt x="19590" y="14875"/>
                  <a:pt x="17579" y="16796"/>
                </a:cubicBezTo>
                <a:cubicBezTo>
                  <a:pt x="13558" y="20639"/>
                  <a:pt x="7038" y="20639"/>
                  <a:pt x="3016" y="16796"/>
                </a:cubicBezTo>
                <a:cubicBezTo>
                  <a:pt x="-1005" y="12954"/>
                  <a:pt x="-1005" y="6724"/>
                  <a:pt x="3016" y="2882"/>
                </a:cubicBezTo>
                <a:cubicBezTo>
                  <a:pt x="7038" y="-961"/>
                  <a:pt x="13558" y="-961"/>
                  <a:pt x="17579" y="2882"/>
                </a:cubicBezTo>
                <a:close/>
              </a:path>
            </a:pathLst>
          </a:custGeom>
          <a:blipFill>
            <a:blip r:embed="rId2"/>
          </a:blipFill>
          <a:ln w="12700">
            <a:miter lim="400000"/>
          </a:ln>
          <a:effectLst>
            <a:outerShdw blurRad="101600" dist="25400" dir="5400000" rotWithShape="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t>Blockchain</a:t>
            </a:r>
          </a:p>
        </p:txBody>
      </p:sp>
      <p:sp>
        <p:nvSpPr>
          <p:cNvPr id="72" name="Shape 72"/>
          <p:cNvSpPr/>
          <p:nvPr/>
        </p:nvSpPr>
        <p:spPr>
          <a:xfrm rot="2089036">
            <a:off x="4890482" y="811936"/>
            <a:ext cx="1154718" cy="6209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3498" y="0"/>
                  <a:pt x="6997" y="0"/>
                  <a:pt x="10495" y="0"/>
                </a:cubicBezTo>
                <a:cubicBezTo>
                  <a:pt x="14197" y="0"/>
                  <a:pt x="17898" y="0"/>
                  <a:pt x="21600" y="0"/>
                </a:cubicBez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</a:blip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t>A Bank</a:t>
            </a:r>
          </a:p>
        </p:txBody>
      </p:sp>
      <p:sp>
        <p:nvSpPr>
          <p:cNvPr id="73" name="Shape 73"/>
          <p:cNvSpPr/>
          <p:nvPr/>
        </p:nvSpPr>
        <p:spPr>
          <a:xfrm rot="16240829">
            <a:off x="-95498" y="3214568"/>
            <a:ext cx="1154719" cy="62094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t>C Bank</a:t>
            </a:r>
          </a:p>
        </p:txBody>
      </p:sp>
      <p:sp>
        <p:nvSpPr>
          <p:cNvPr id="74" name="Shape 74"/>
          <p:cNvSpPr/>
          <p:nvPr/>
        </p:nvSpPr>
        <p:spPr>
          <a:xfrm rot="19069391">
            <a:off x="5026699" y="5877682"/>
            <a:ext cx="1154718" cy="62094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t>B Bank</a:t>
            </a:r>
          </a:p>
        </p:txBody>
      </p:sp>
      <p:sp>
        <p:nvSpPr>
          <p:cNvPr id="75" name="Shape 75"/>
          <p:cNvSpPr/>
          <p:nvPr/>
        </p:nvSpPr>
        <p:spPr>
          <a:xfrm>
            <a:off x="7606030" y="917935"/>
            <a:ext cx="3496306" cy="13763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t>事件流：</a:t>
            </a:r>
          </a:p>
          <a:p>
            <a:r>
              <a:t>1. A Bank客人在A001上查询余额</a:t>
            </a:r>
          </a:p>
          <a:p>
            <a:r>
              <a:t>2. A001向A Bank发起请求</a:t>
            </a:r>
          </a:p>
          <a:p>
            <a:r>
              <a:t>3. A Bank 响应A001请求</a:t>
            </a:r>
          </a:p>
        </p:txBody>
      </p:sp>
      <p:sp>
        <p:nvSpPr>
          <p:cNvPr id="76" name="Shape 76"/>
          <p:cNvSpPr/>
          <p:nvPr/>
        </p:nvSpPr>
        <p:spPr>
          <a:xfrm>
            <a:off x="2958812" y="1178706"/>
            <a:ext cx="231278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t>1</a:t>
            </a:r>
          </a:p>
        </p:txBody>
      </p:sp>
      <p:sp>
        <p:nvSpPr>
          <p:cNvPr id="77" name="Shape 77"/>
          <p:cNvSpPr/>
          <p:nvPr/>
        </p:nvSpPr>
        <p:spPr>
          <a:xfrm flipV="1">
            <a:off x="4312967" y="1236200"/>
            <a:ext cx="801850" cy="268178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78" name="Shape 78"/>
          <p:cNvSpPr/>
          <p:nvPr/>
        </p:nvSpPr>
        <p:spPr>
          <a:xfrm>
            <a:off x="4477423" y="1115552"/>
            <a:ext cx="231278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t>2</a:t>
            </a:r>
          </a:p>
        </p:txBody>
      </p:sp>
      <p:sp>
        <p:nvSpPr>
          <p:cNvPr id="79" name="Shape 79"/>
          <p:cNvSpPr/>
          <p:nvPr/>
        </p:nvSpPr>
        <p:spPr>
          <a:xfrm flipH="1">
            <a:off x="4422537" y="1440373"/>
            <a:ext cx="985763" cy="323710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80" name="Shape 80"/>
          <p:cNvSpPr/>
          <p:nvPr/>
        </p:nvSpPr>
        <p:spPr>
          <a:xfrm>
            <a:off x="4763729" y="1524285"/>
            <a:ext cx="231277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t>3</a:t>
            </a:r>
          </a:p>
        </p:txBody>
      </p:sp>
    </p:spTree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/>
          <p:nvPr/>
        </p:nvSpPr>
        <p:spPr>
          <a:xfrm>
            <a:off x="3902257" y="7510756"/>
            <a:ext cx="4114801" cy="264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r>
              <a:t>RESTRICTED</a:t>
            </a:r>
          </a:p>
        </p:txBody>
      </p:sp>
      <p:sp>
        <p:nvSpPr>
          <p:cNvPr id="83" name="Shape 83"/>
          <p:cNvSpPr>
            <a:spLocks noGrp="1"/>
          </p:cNvSpPr>
          <p:nvPr>
            <p:ph type="sldNum" sz="quarter" idx="2"/>
          </p:nvPr>
        </p:nvSpPr>
        <p:spPr>
          <a:xfrm>
            <a:off x="11878530" y="6596841"/>
            <a:ext cx="127001" cy="13554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5</a:t>
            </a:fld>
            <a:endParaRPr/>
          </a:p>
        </p:txBody>
      </p:sp>
      <p:sp>
        <p:nvSpPr>
          <p:cNvPr id="84" name="Shape 84"/>
          <p:cNvSpPr/>
          <p:nvPr/>
        </p:nvSpPr>
        <p:spPr>
          <a:xfrm>
            <a:off x="584237" y="250308"/>
            <a:ext cx="10836921" cy="41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b">
            <a:spAutoFit/>
          </a:bodyPr>
          <a:lstStyle>
            <a:lvl1pPr defTabSz="1108479">
              <a:lnSpc>
                <a:spcPct val="90000"/>
              </a:lnSpc>
              <a:defRPr sz="2400">
                <a:solidFill>
                  <a:srgbClr val="FF000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INQ - 它行卡在本行机</a:t>
            </a:r>
          </a:p>
        </p:txBody>
      </p:sp>
      <p:sp>
        <p:nvSpPr>
          <p:cNvPr id="85" name="Shape 85"/>
          <p:cNvSpPr/>
          <p:nvPr/>
        </p:nvSpPr>
        <p:spPr>
          <a:xfrm>
            <a:off x="3119233" y="1227991"/>
            <a:ext cx="1270001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95" h="19679" extrusionOk="0">
                <a:moveTo>
                  <a:pt x="17579" y="2882"/>
                </a:moveTo>
                <a:cubicBezTo>
                  <a:pt x="19590" y="4803"/>
                  <a:pt x="20595" y="7321"/>
                  <a:pt x="20595" y="9839"/>
                </a:cubicBezTo>
                <a:cubicBezTo>
                  <a:pt x="20595" y="12357"/>
                  <a:pt x="19590" y="14875"/>
                  <a:pt x="17579" y="16796"/>
                </a:cubicBezTo>
                <a:cubicBezTo>
                  <a:pt x="13558" y="20639"/>
                  <a:pt x="7038" y="20639"/>
                  <a:pt x="3016" y="16796"/>
                </a:cubicBezTo>
                <a:cubicBezTo>
                  <a:pt x="-1005" y="12954"/>
                  <a:pt x="-1005" y="6724"/>
                  <a:pt x="3016" y="2882"/>
                </a:cubicBezTo>
                <a:cubicBezTo>
                  <a:pt x="7038" y="-961"/>
                  <a:pt x="13558" y="-961"/>
                  <a:pt x="17579" y="2882"/>
                </a:cubicBezTo>
                <a:close/>
              </a:path>
            </a:pathLst>
          </a:custGeom>
          <a:blipFill>
            <a:blip r:embed="rId2"/>
          </a:blipFill>
          <a:ln w="12700">
            <a:miter lim="400000"/>
          </a:ln>
          <a:effectLst>
            <a:outerShdw blurRad="101600" dist="25400" dir="5400000" rotWithShape="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t>A001</a:t>
            </a:r>
          </a:p>
        </p:txBody>
      </p:sp>
      <p:sp>
        <p:nvSpPr>
          <p:cNvPr id="86" name="Shape 86"/>
          <p:cNvSpPr/>
          <p:nvPr/>
        </p:nvSpPr>
        <p:spPr>
          <a:xfrm>
            <a:off x="1421580" y="2156732"/>
            <a:ext cx="1270001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95" h="19679" extrusionOk="0">
                <a:moveTo>
                  <a:pt x="17579" y="2882"/>
                </a:moveTo>
                <a:cubicBezTo>
                  <a:pt x="19590" y="4803"/>
                  <a:pt x="20595" y="7321"/>
                  <a:pt x="20595" y="9839"/>
                </a:cubicBezTo>
                <a:cubicBezTo>
                  <a:pt x="20595" y="12357"/>
                  <a:pt x="19590" y="14875"/>
                  <a:pt x="17579" y="16796"/>
                </a:cubicBezTo>
                <a:cubicBezTo>
                  <a:pt x="13558" y="20639"/>
                  <a:pt x="7038" y="20639"/>
                  <a:pt x="3016" y="16796"/>
                </a:cubicBezTo>
                <a:cubicBezTo>
                  <a:pt x="-1005" y="12954"/>
                  <a:pt x="-1005" y="6724"/>
                  <a:pt x="3016" y="2882"/>
                </a:cubicBezTo>
                <a:cubicBezTo>
                  <a:pt x="7038" y="-961"/>
                  <a:pt x="13558" y="-961"/>
                  <a:pt x="17579" y="2882"/>
                </a:cubicBezTo>
                <a:close/>
              </a:path>
            </a:pathLst>
          </a:custGeom>
          <a:blipFill>
            <a:blip r:embed="rId2"/>
          </a:blipFill>
          <a:ln w="12700">
            <a:miter lim="400000"/>
          </a:ln>
          <a:effectLst>
            <a:outerShdw blurRad="101600" dist="25400" dir="5400000" rotWithShape="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t>C002</a:t>
            </a:r>
          </a:p>
        </p:txBody>
      </p:sp>
      <p:sp>
        <p:nvSpPr>
          <p:cNvPr id="87" name="Shape 87"/>
          <p:cNvSpPr/>
          <p:nvPr/>
        </p:nvSpPr>
        <p:spPr>
          <a:xfrm>
            <a:off x="1421580" y="3951147"/>
            <a:ext cx="1270001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95" h="19679" extrusionOk="0">
                <a:moveTo>
                  <a:pt x="17579" y="2882"/>
                </a:moveTo>
                <a:cubicBezTo>
                  <a:pt x="19590" y="4803"/>
                  <a:pt x="20595" y="7321"/>
                  <a:pt x="20595" y="9839"/>
                </a:cubicBezTo>
                <a:cubicBezTo>
                  <a:pt x="20595" y="12357"/>
                  <a:pt x="19590" y="14875"/>
                  <a:pt x="17579" y="16796"/>
                </a:cubicBezTo>
                <a:cubicBezTo>
                  <a:pt x="13558" y="20639"/>
                  <a:pt x="7038" y="20639"/>
                  <a:pt x="3016" y="16796"/>
                </a:cubicBezTo>
                <a:cubicBezTo>
                  <a:pt x="-1005" y="12954"/>
                  <a:pt x="-1005" y="6724"/>
                  <a:pt x="3016" y="2882"/>
                </a:cubicBezTo>
                <a:cubicBezTo>
                  <a:pt x="7038" y="-961"/>
                  <a:pt x="13558" y="-961"/>
                  <a:pt x="17579" y="2882"/>
                </a:cubicBezTo>
                <a:close/>
              </a:path>
            </a:pathLst>
          </a:custGeom>
          <a:blipFill>
            <a:blip r:embed="rId2"/>
          </a:blipFill>
          <a:ln w="12700">
            <a:miter lim="400000"/>
          </a:ln>
          <a:effectLst>
            <a:outerShdw blurRad="101600" dist="25400" dir="5400000" rotWithShape="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t>C001</a:t>
            </a:r>
          </a:p>
        </p:txBody>
      </p:sp>
      <p:sp>
        <p:nvSpPr>
          <p:cNvPr id="88" name="Shape 88"/>
          <p:cNvSpPr/>
          <p:nvPr/>
        </p:nvSpPr>
        <p:spPr>
          <a:xfrm>
            <a:off x="3119233" y="4918766"/>
            <a:ext cx="1270001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95" h="19679" extrusionOk="0">
                <a:moveTo>
                  <a:pt x="17579" y="2882"/>
                </a:moveTo>
                <a:cubicBezTo>
                  <a:pt x="19590" y="4803"/>
                  <a:pt x="20595" y="7321"/>
                  <a:pt x="20595" y="9839"/>
                </a:cubicBezTo>
                <a:cubicBezTo>
                  <a:pt x="20595" y="12357"/>
                  <a:pt x="19590" y="14875"/>
                  <a:pt x="17579" y="16796"/>
                </a:cubicBezTo>
                <a:cubicBezTo>
                  <a:pt x="13558" y="20639"/>
                  <a:pt x="7038" y="20639"/>
                  <a:pt x="3016" y="16796"/>
                </a:cubicBezTo>
                <a:cubicBezTo>
                  <a:pt x="-1005" y="12954"/>
                  <a:pt x="-1005" y="6724"/>
                  <a:pt x="3016" y="2882"/>
                </a:cubicBezTo>
                <a:cubicBezTo>
                  <a:pt x="7038" y="-961"/>
                  <a:pt x="13558" y="-961"/>
                  <a:pt x="17579" y="2882"/>
                </a:cubicBezTo>
                <a:close/>
              </a:path>
            </a:pathLst>
          </a:custGeom>
          <a:blipFill>
            <a:blip r:embed="rId2"/>
          </a:blipFill>
          <a:ln w="12700">
            <a:miter lim="400000"/>
          </a:ln>
          <a:effectLst>
            <a:outerShdw blurRad="101600" dist="25400" dir="5400000" rotWithShape="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t>B002</a:t>
            </a:r>
          </a:p>
        </p:txBody>
      </p:sp>
      <p:sp>
        <p:nvSpPr>
          <p:cNvPr id="89" name="Shape 89"/>
          <p:cNvSpPr/>
          <p:nvPr/>
        </p:nvSpPr>
        <p:spPr>
          <a:xfrm>
            <a:off x="4965700" y="2156732"/>
            <a:ext cx="1270000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95" h="19679" extrusionOk="0">
                <a:moveTo>
                  <a:pt x="17579" y="2882"/>
                </a:moveTo>
                <a:cubicBezTo>
                  <a:pt x="19590" y="4803"/>
                  <a:pt x="20595" y="7321"/>
                  <a:pt x="20595" y="9839"/>
                </a:cubicBezTo>
                <a:cubicBezTo>
                  <a:pt x="20595" y="12357"/>
                  <a:pt x="19590" y="14875"/>
                  <a:pt x="17579" y="16796"/>
                </a:cubicBezTo>
                <a:cubicBezTo>
                  <a:pt x="13558" y="20639"/>
                  <a:pt x="7038" y="20639"/>
                  <a:pt x="3016" y="16796"/>
                </a:cubicBezTo>
                <a:cubicBezTo>
                  <a:pt x="-1005" y="12954"/>
                  <a:pt x="-1005" y="6724"/>
                  <a:pt x="3016" y="2882"/>
                </a:cubicBezTo>
                <a:cubicBezTo>
                  <a:pt x="7038" y="-961"/>
                  <a:pt x="13558" y="-961"/>
                  <a:pt x="17579" y="2882"/>
                </a:cubicBezTo>
                <a:close/>
              </a:path>
            </a:pathLst>
          </a:custGeom>
          <a:blipFill>
            <a:blip r:embed="rId2"/>
          </a:blipFill>
          <a:ln w="12700">
            <a:miter lim="400000"/>
          </a:ln>
          <a:effectLst>
            <a:outerShdw blurRad="101600" dist="25400" dir="5400000" rotWithShape="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t>A002</a:t>
            </a:r>
          </a:p>
        </p:txBody>
      </p:sp>
      <p:sp>
        <p:nvSpPr>
          <p:cNvPr id="90" name="Shape 90"/>
          <p:cNvSpPr/>
          <p:nvPr/>
        </p:nvSpPr>
        <p:spPr>
          <a:xfrm>
            <a:off x="4965700" y="3951147"/>
            <a:ext cx="1270000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95" h="19679" extrusionOk="0">
                <a:moveTo>
                  <a:pt x="17579" y="2882"/>
                </a:moveTo>
                <a:cubicBezTo>
                  <a:pt x="19590" y="4803"/>
                  <a:pt x="20595" y="7321"/>
                  <a:pt x="20595" y="9839"/>
                </a:cubicBezTo>
                <a:cubicBezTo>
                  <a:pt x="20595" y="12357"/>
                  <a:pt x="19590" y="14875"/>
                  <a:pt x="17579" y="16796"/>
                </a:cubicBezTo>
                <a:cubicBezTo>
                  <a:pt x="13558" y="20639"/>
                  <a:pt x="7038" y="20639"/>
                  <a:pt x="3016" y="16796"/>
                </a:cubicBezTo>
                <a:cubicBezTo>
                  <a:pt x="-1005" y="12954"/>
                  <a:pt x="-1005" y="6724"/>
                  <a:pt x="3016" y="2882"/>
                </a:cubicBezTo>
                <a:cubicBezTo>
                  <a:pt x="7038" y="-961"/>
                  <a:pt x="13558" y="-961"/>
                  <a:pt x="17579" y="2882"/>
                </a:cubicBezTo>
                <a:close/>
              </a:path>
            </a:pathLst>
          </a:custGeom>
          <a:blipFill>
            <a:blip r:embed="rId2"/>
          </a:blipFill>
          <a:ln w="12700">
            <a:miter lim="400000"/>
          </a:ln>
          <a:effectLst>
            <a:outerShdw blurRad="101600" dist="25400" dir="5400000" rotWithShape="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t>B001</a:t>
            </a:r>
          </a:p>
        </p:txBody>
      </p:sp>
      <p:sp>
        <p:nvSpPr>
          <p:cNvPr id="91" name="Shape 91"/>
          <p:cNvSpPr/>
          <p:nvPr/>
        </p:nvSpPr>
        <p:spPr>
          <a:xfrm>
            <a:off x="3142840" y="2872064"/>
            <a:ext cx="1518246" cy="14713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95" h="19679" extrusionOk="0">
                <a:moveTo>
                  <a:pt x="17579" y="2882"/>
                </a:moveTo>
                <a:cubicBezTo>
                  <a:pt x="19590" y="4803"/>
                  <a:pt x="20595" y="7321"/>
                  <a:pt x="20595" y="9839"/>
                </a:cubicBezTo>
                <a:cubicBezTo>
                  <a:pt x="20595" y="12357"/>
                  <a:pt x="19590" y="14875"/>
                  <a:pt x="17579" y="16796"/>
                </a:cubicBezTo>
                <a:cubicBezTo>
                  <a:pt x="13558" y="20639"/>
                  <a:pt x="7038" y="20639"/>
                  <a:pt x="3016" y="16796"/>
                </a:cubicBezTo>
                <a:cubicBezTo>
                  <a:pt x="-1005" y="12954"/>
                  <a:pt x="-1005" y="6724"/>
                  <a:pt x="3016" y="2882"/>
                </a:cubicBezTo>
                <a:cubicBezTo>
                  <a:pt x="7038" y="-961"/>
                  <a:pt x="13558" y="-961"/>
                  <a:pt x="17579" y="2882"/>
                </a:cubicBezTo>
                <a:close/>
              </a:path>
            </a:pathLst>
          </a:custGeom>
          <a:blipFill>
            <a:blip r:embed="rId2"/>
          </a:blipFill>
          <a:ln w="12700">
            <a:miter lim="400000"/>
          </a:ln>
          <a:effectLst>
            <a:outerShdw blurRad="101600" dist="25400" dir="5400000" rotWithShape="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t>Blockchain</a:t>
            </a:r>
          </a:p>
        </p:txBody>
      </p:sp>
      <p:sp>
        <p:nvSpPr>
          <p:cNvPr id="92" name="Shape 92"/>
          <p:cNvSpPr/>
          <p:nvPr/>
        </p:nvSpPr>
        <p:spPr>
          <a:xfrm rot="2089036">
            <a:off x="4890482" y="811936"/>
            <a:ext cx="1154718" cy="6209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3498" y="0"/>
                  <a:pt x="6997" y="0"/>
                  <a:pt x="10495" y="0"/>
                </a:cubicBezTo>
                <a:cubicBezTo>
                  <a:pt x="14197" y="0"/>
                  <a:pt x="17898" y="0"/>
                  <a:pt x="21600" y="0"/>
                </a:cubicBez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</a:blip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t>A Bank</a:t>
            </a:r>
          </a:p>
        </p:txBody>
      </p:sp>
      <p:sp>
        <p:nvSpPr>
          <p:cNvPr id="93" name="Shape 93"/>
          <p:cNvSpPr/>
          <p:nvPr/>
        </p:nvSpPr>
        <p:spPr>
          <a:xfrm rot="16240829">
            <a:off x="-95498" y="3214568"/>
            <a:ext cx="1154719" cy="62094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t>C Bank</a:t>
            </a:r>
          </a:p>
        </p:txBody>
      </p:sp>
      <p:sp>
        <p:nvSpPr>
          <p:cNvPr id="94" name="Shape 94"/>
          <p:cNvSpPr/>
          <p:nvPr/>
        </p:nvSpPr>
        <p:spPr>
          <a:xfrm rot="19069391">
            <a:off x="5026699" y="5877682"/>
            <a:ext cx="1154718" cy="62094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t>B Bank</a:t>
            </a:r>
          </a:p>
        </p:txBody>
      </p:sp>
      <p:sp>
        <p:nvSpPr>
          <p:cNvPr id="95" name="Shape 95"/>
          <p:cNvSpPr/>
          <p:nvPr/>
        </p:nvSpPr>
        <p:spPr>
          <a:xfrm>
            <a:off x="7606030" y="917935"/>
            <a:ext cx="4088902" cy="2676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t>事件流：</a:t>
            </a:r>
          </a:p>
          <a:p>
            <a:r>
              <a:t>1. B Bank客人在A001上查询余额</a:t>
            </a:r>
          </a:p>
          <a:p>
            <a:r>
              <a:t>2. A001向Blockchain发起请求</a:t>
            </a:r>
          </a:p>
          <a:p>
            <a:r>
              <a:t>3. Blockchain随机找了代理ATM : B002</a:t>
            </a:r>
          </a:p>
          <a:p>
            <a:r>
              <a:t>4. B002向B Bank发起交易请求</a:t>
            </a:r>
          </a:p>
          <a:p>
            <a:r>
              <a:t>5. B Bank响应B002请求</a:t>
            </a:r>
          </a:p>
          <a:p>
            <a:r>
              <a:t>6. B002返回给Blockchain</a:t>
            </a:r>
          </a:p>
          <a:p>
            <a:r>
              <a:t>7. Blockchain返回给A001</a:t>
            </a:r>
          </a:p>
        </p:txBody>
      </p:sp>
      <p:sp>
        <p:nvSpPr>
          <p:cNvPr id="96" name="Shape 96"/>
          <p:cNvSpPr/>
          <p:nvPr/>
        </p:nvSpPr>
        <p:spPr>
          <a:xfrm>
            <a:off x="2933412" y="1233999"/>
            <a:ext cx="231277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t>1</a:t>
            </a:r>
          </a:p>
        </p:txBody>
      </p:sp>
      <p:sp>
        <p:nvSpPr>
          <p:cNvPr id="97" name="Shape 97"/>
          <p:cNvSpPr/>
          <p:nvPr/>
        </p:nvSpPr>
        <p:spPr>
          <a:xfrm>
            <a:off x="3617884" y="2498362"/>
            <a:ext cx="231278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t>2</a:t>
            </a:r>
          </a:p>
        </p:txBody>
      </p:sp>
      <p:sp>
        <p:nvSpPr>
          <p:cNvPr id="98" name="Shape 98"/>
          <p:cNvSpPr/>
          <p:nvPr/>
        </p:nvSpPr>
        <p:spPr>
          <a:xfrm>
            <a:off x="3817733" y="2498362"/>
            <a:ext cx="1" cy="408941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99" name="Shape 99"/>
          <p:cNvSpPr/>
          <p:nvPr/>
        </p:nvSpPr>
        <p:spPr>
          <a:xfrm>
            <a:off x="3754233" y="4328318"/>
            <a:ext cx="1" cy="620277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00" name="Shape 100"/>
          <p:cNvSpPr/>
          <p:nvPr/>
        </p:nvSpPr>
        <p:spPr>
          <a:xfrm>
            <a:off x="3554452" y="4484786"/>
            <a:ext cx="231278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t>3</a:t>
            </a:r>
          </a:p>
        </p:txBody>
      </p:sp>
      <p:sp>
        <p:nvSpPr>
          <p:cNvPr id="101" name="Shape 101"/>
          <p:cNvSpPr/>
          <p:nvPr/>
        </p:nvSpPr>
        <p:spPr>
          <a:xfrm>
            <a:off x="4324595" y="5867696"/>
            <a:ext cx="954003" cy="215649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02" name="Shape 102"/>
          <p:cNvSpPr/>
          <p:nvPr/>
        </p:nvSpPr>
        <p:spPr>
          <a:xfrm>
            <a:off x="4485696" y="5844646"/>
            <a:ext cx="231278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t>4</a:t>
            </a:r>
          </a:p>
        </p:txBody>
      </p:sp>
      <p:sp>
        <p:nvSpPr>
          <p:cNvPr id="103" name="Shape 103"/>
          <p:cNvSpPr/>
          <p:nvPr/>
        </p:nvSpPr>
        <p:spPr>
          <a:xfrm flipH="1" flipV="1">
            <a:off x="4371103" y="5665201"/>
            <a:ext cx="1117349" cy="215283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04" name="Shape 104"/>
          <p:cNvSpPr/>
          <p:nvPr/>
        </p:nvSpPr>
        <p:spPr>
          <a:xfrm>
            <a:off x="4828109" y="5463596"/>
            <a:ext cx="231277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t>5</a:t>
            </a:r>
          </a:p>
        </p:txBody>
      </p:sp>
      <p:sp>
        <p:nvSpPr>
          <p:cNvPr id="105" name="Shape 105"/>
          <p:cNvSpPr/>
          <p:nvPr/>
        </p:nvSpPr>
        <p:spPr>
          <a:xfrm flipV="1">
            <a:off x="3907586" y="4315618"/>
            <a:ext cx="1" cy="620277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06" name="Shape 106"/>
          <p:cNvSpPr/>
          <p:nvPr/>
        </p:nvSpPr>
        <p:spPr>
          <a:xfrm>
            <a:off x="3881215" y="4468347"/>
            <a:ext cx="231277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t>6</a:t>
            </a:r>
          </a:p>
        </p:txBody>
      </p:sp>
      <p:sp>
        <p:nvSpPr>
          <p:cNvPr id="107" name="Shape 107"/>
          <p:cNvSpPr/>
          <p:nvPr/>
        </p:nvSpPr>
        <p:spPr>
          <a:xfrm flipV="1">
            <a:off x="3933353" y="2451885"/>
            <a:ext cx="1" cy="419101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08" name="Shape 108"/>
          <p:cNvSpPr/>
          <p:nvPr/>
        </p:nvSpPr>
        <p:spPr>
          <a:xfrm>
            <a:off x="3906683" y="2507323"/>
            <a:ext cx="231277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t>7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circle/>
      </p:transition>
    </mc:Choice>
    <mc:Fallback xmlns="">
      <p:transition spd="fast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/>
        </p:nvSpPr>
        <p:spPr>
          <a:xfrm>
            <a:off x="3902257" y="7510756"/>
            <a:ext cx="4114801" cy="264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r>
              <a:t>RESTRICTED</a:t>
            </a:r>
          </a:p>
        </p:txBody>
      </p:sp>
      <p:sp>
        <p:nvSpPr>
          <p:cNvPr id="111" name="Shape 111"/>
          <p:cNvSpPr>
            <a:spLocks noGrp="1"/>
          </p:cNvSpPr>
          <p:nvPr>
            <p:ph type="sldNum" sz="quarter" idx="2"/>
          </p:nvPr>
        </p:nvSpPr>
        <p:spPr>
          <a:xfrm>
            <a:off x="11878530" y="6596841"/>
            <a:ext cx="127001" cy="13554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6</a:t>
            </a:fld>
            <a:endParaRPr/>
          </a:p>
        </p:txBody>
      </p:sp>
      <p:sp>
        <p:nvSpPr>
          <p:cNvPr id="112" name="Shape 112"/>
          <p:cNvSpPr/>
          <p:nvPr/>
        </p:nvSpPr>
        <p:spPr>
          <a:xfrm>
            <a:off x="584237" y="250308"/>
            <a:ext cx="10836921" cy="41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b">
            <a:spAutoFit/>
          </a:bodyPr>
          <a:lstStyle>
            <a:lvl1pPr defTabSz="1108479">
              <a:lnSpc>
                <a:spcPct val="90000"/>
              </a:lnSpc>
              <a:defRPr sz="2400">
                <a:solidFill>
                  <a:srgbClr val="FF000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CWD - 本行卡在本行机</a:t>
            </a:r>
          </a:p>
        </p:txBody>
      </p:sp>
      <p:sp>
        <p:nvSpPr>
          <p:cNvPr id="113" name="Shape 113"/>
          <p:cNvSpPr/>
          <p:nvPr/>
        </p:nvSpPr>
        <p:spPr>
          <a:xfrm>
            <a:off x="3119233" y="1227991"/>
            <a:ext cx="1270001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95" h="19679" extrusionOk="0">
                <a:moveTo>
                  <a:pt x="17579" y="2882"/>
                </a:moveTo>
                <a:cubicBezTo>
                  <a:pt x="19590" y="4803"/>
                  <a:pt x="20595" y="7321"/>
                  <a:pt x="20595" y="9839"/>
                </a:cubicBezTo>
                <a:cubicBezTo>
                  <a:pt x="20595" y="12357"/>
                  <a:pt x="19590" y="14875"/>
                  <a:pt x="17579" y="16796"/>
                </a:cubicBezTo>
                <a:cubicBezTo>
                  <a:pt x="13558" y="20639"/>
                  <a:pt x="7038" y="20639"/>
                  <a:pt x="3016" y="16796"/>
                </a:cubicBezTo>
                <a:cubicBezTo>
                  <a:pt x="-1005" y="12954"/>
                  <a:pt x="-1005" y="6724"/>
                  <a:pt x="3016" y="2882"/>
                </a:cubicBezTo>
                <a:cubicBezTo>
                  <a:pt x="7038" y="-961"/>
                  <a:pt x="13558" y="-961"/>
                  <a:pt x="17579" y="2882"/>
                </a:cubicBezTo>
                <a:close/>
              </a:path>
            </a:pathLst>
          </a:custGeom>
          <a:blipFill>
            <a:blip r:embed="rId2"/>
          </a:blipFill>
          <a:ln w="12700">
            <a:miter lim="400000"/>
          </a:ln>
          <a:effectLst>
            <a:outerShdw blurRad="101600" dist="25400" dir="5400000" rotWithShape="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t>A001</a:t>
            </a:r>
          </a:p>
        </p:txBody>
      </p:sp>
      <p:sp>
        <p:nvSpPr>
          <p:cNvPr id="114" name="Shape 114"/>
          <p:cNvSpPr/>
          <p:nvPr/>
        </p:nvSpPr>
        <p:spPr>
          <a:xfrm>
            <a:off x="1421580" y="2156732"/>
            <a:ext cx="1270001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95" h="19679" extrusionOk="0">
                <a:moveTo>
                  <a:pt x="17579" y="2882"/>
                </a:moveTo>
                <a:cubicBezTo>
                  <a:pt x="19590" y="4803"/>
                  <a:pt x="20595" y="7321"/>
                  <a:pt x="20595" y="9839"/>
                </a:cubicBezTo>
                <a:cubicBezTo>
                  <a:pt x="20595" y="12357"/>
                  <a:pt x="19590" y="14875"/>
                  <a:pt x="17579" y="16796"/>
                </a:cubicBezTo>
                <a:cubicBezTo>
                  <a:pt x="13558" y="20639"/>
                  <a:pt x="7038" y="20639"/>
                  <a:pt x="3016" y="16796"/>
                </a:cubicBezTo>
                <a:cubicBezTo>
                  <a:pt x="-1005" y="12954"/>
                  <a:pt x="-1005" y="6724"/>
                  <a:pt x="3016" y="2882"/>
                </a:cubicBezTo>
                <a:cubicBezTo>
                  <a:pt x="7038" y="-961"/>
                  <a:pt x="13558" y="-961"/>
                  <a:pt x="17579" y="2882"/>
                </a:cubicBezTo>
                <a:close/>
              </a:path>
            </a:pathLst>
          </a:custGeom>
          <a:blipFill>
            <a:blip r:embed="rId2"/>
          </a:blipFill>
          <a:ln w="12700">
            <a:miter lim="400000"/>
          </a:ln>
          <a:effectLst>
            <a:outerShdw blurRad="101600" dist="25400" dir="5400000" rotWithShape="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t>C002</a:t>
            </a:r>
          </a:p>
        </p:txBody>
      </p:sp>
      <p:sp>
        <p:nvSpPr>
          <p:cNvPr id="115" name="Shape 115"/>
          <p:cNvSpPr/>
          <p:nvPr/>
        </p:nvSpPr>
        <p:spPr>
          <a:xfrm>
            <a:off x="1421580" y="3951147"/>
            <a:ext cx="1270001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95" h="19679" extrusionOk="0">
                <a:moveTo>
                  <a:pt x="17579" y="2882"/>
                </a:moveTo>
                <a:cubicBezTo>
                  <a:pt x="19590" y="4803"/>
                  <a:pt x="20595" y="7321"/>
                  <a:pt x="20595" y="9839"/>
                </a:cubicBezTo>
                <a:cubicBezTo>
                  <a:pt x="20595" y="12357"/>
                  <a:pt x="19590" y="14875"/>
                  <a:pt x="17579" y="16796"/>
                </a:cubicBezTo>
                <a:cubicBezTo>
                  <a:pt x="13558" y="20639"/>
                  <a:pt x="7038" y="20639"/>
                  <a:pt x="3016" y="16796"/>
                </a:cubicBezTo>
                <a:cubicBezTo>
                  <a:pt x="-1005" y="12954"/>
                  <a:pt x="-1005" y="6724"/>
                  <a:pt x="3016" y="2882"/>
                </a:cubicBezTo>
                <a:cubicBezTo>
                  <a:pt x="7038" y="-961"/>
                  <a:pt x="13558" y="-961"/>
                  <a:pt x="17579" y="2882"/>
                </a:cubicBezTo>
                <a:close/>
              </a:path>
            </a:pathLst>
          </a:custGeom>
          <a:blipFill>
            <a:blip r:embed="rId2"/>
          </a:blipFill>
          <a:ln w="12700">
            <a:miter lim="400000"/>
          </a:ln>
          <a:effectLst>
            <a:outerShdw blurRad="101600" dist="25400" dir="5400000" rotWithShape="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t>C001</a:t>
            </a:r>
          </a:p>
        </p:txBody>
      </p:sp>
      <p:sp>
        <p:nvSpPr>
          <p:cNvPr id="116" name="Shape 116"/>
          <p:cNvSpPr/>
          <p:nvPr/>
        </p:nvSpPr>
        <p:spPr>
          <a:xfrm>
            <a:off x="3119233" y="4918766"/>
            <a:ext cx="1270001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95" h="19679" extrusionOk="0">
                <a:moveTo>
                  <a:pt x="17579" y="2882"/>
                </a:moveTo>
                <a:cubicBezTo>
                  <a:pt x="19590" y="4803"/>
                  <a:pt x="20595" y="7321"/>
                  <a:pt x="20595" y="9839"/>
                </a:cubicBezTo>
                <a:cubicBezTo>
                  <a:pt x="20595" y="12357"/>
                  <a:pt x="19590" y="14875"/>
                  <a:pt x="17579" y="16796"/>
                </a:cubicBezTo>
                <a:cubicBezTo>
                  <a:pt x="13558" y="20639"/>
                  <a:pt x="7038" y="20639"/>
                  <a:pt x="3016" y="16796"/>
                </a:cubicBezTo>
                <a:cubicBezTo>
                  <a:pt x="-1005" y="12954"/>
                  <a:pt x="-1005" y="6724"/>
                  <a:pt x="3016" y="2882"/>
                </a:cubicBezTo>
                <a:cubicBezTo>
                  <a:pt x="7038" y="-961"/>
                  <a:pt x="13558" y="-961"/>
                  <a:pt x="17579" y="2882"/>
                </a:cubicBezTo>
                <a:close/>
              </a:path>
            </a:pathLst>
          </a:custGeom>
          <a:blipFill>
            <a:blip r:embed="rId2"/>
          </a:blipFill>
          <a:ln w="12700">
            <a:miter lim="400000"/>
          </a:ln>
          <a:effectLst>
            <a:outerShdw blurRad="101600" dist="25400" dir="5400000" rotWithShape="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t>B002</a:t>
            </a:r>
          </a:p>
        </p:txBody>
      </p:sp>
      <p:sp>
        <p:nvSpPr>
          <p:cNvPr id="117" name="Shape 117"/>
          <p:cNvSpPr/>
          <p:nvPr/>
        </p:nvSpPr>
        <p:spPr>
          <a:xfrm>
            <a:off x="4965700" y="2156732"/>
            <a:ext cx="1270000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95" h="19679" extrusionOk="0">
                <a:moveTo>
                  <a:pt x="17579" y="2882"/>
                </a:moveTo>
                <a:cubicBezTo>
                  <a:pt x="19590" y="4803"/>
                  <a:pt x="20595" y="7321"/>
                  <a:pt x="20595" y="9839"/>
                </a:cubicBezTo>
                <a:cubicBezTo>
                  <a:pt x="20595" y="12357"/>
                  <a:pt x="19590" y="14875"/>
                  <a:pt x="17579" y="16796"/>
                </a:cubicBezTo>
                <a:cubicBezTo>
                  <a:pt x="13558" y="20639"/>
                  <a:pt x="7038" y="20639"/>
                  <a:pt x="3016" y="16796"/>
                </a:cubicBezTo>
                <a:cubicBezTo>
                  <a:pt x="-1005" y="12954"/>
                  <a:pt x="-1005" y="6724"/>
                  <a:pt x="3016" y="2882"/>
                </a:cubicBezTo>
                <a:cubicBezTo>
                  <a:pt x="7038" y="-961"/>
                  <a:pt x="13558" y="-961"/>
                  <a:pt x="17579" y="2882"/>
                </a:cubicBezTo>
                <a:close/>
              </a:path>
            </a:pathLst>
          </a:custGeom>
          <a:blipFill>
            <a:blip r:embed="rId2"/>
          </a:blipFill>
          <a:ln w="12700">
            <a:miter lim="400000"/>
          </a:ln>
          <a:effectLst>
            <a:outerShdw blurRad="101600" dist="25400" dir="5400000" rotWithShape="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t>A002</a:t>
            </a:r>
          </a:p>
        </p:txBody>
      </p:sp>
      <p:sp>
        <p:nvSpPr>
          <p:cNvPr id="118" name="Shape 118"/>
          <p:cNvSpPr/>
          <p:nvPr/>
        </p:nvSpPr>
        <p:spPr>
          <a:xfrm>
            <a:off x="4965700" y="3951147"/>
            <a:ext cx="1270000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95" h="19679" extrusionOk="0">
                <a:moveTo>
                  <a:pt x="17579" y="2882"/>
                </a:moveTo>
                <a:cubicBezTo>
                  <a:pt x="19590" y="4803"/>
                  <a:pt x="20595" y="7321"/>
                  <a:pt x="20595" y="9839"/>
                </a:cubicBezTo>
                <a:cubicBezTo>
                  <a:pt x="20595" y="12357"/>
                  <a:pt x="19590" y="14875"/>
                  <a:pt x="17579" y="16796"/>
                </a:cubicBezTo>
                <a:cubicBezTo>
                  <a:pt x="13558" y="20639"/>
                  <a:pt x="7038" y="20639"/>
                  <a:pt x="3016" y="16796"/>
                </a:cubicBezTo>
                <a:cubicBezTo>
                  <a:pt x="-1005" y="12954"/>
                  <a:pt x="-1005" y="6724"/>
                  <a:pt x="3016" y="2882"/>
                </a:cubicBezTo>
                <a:cubicBezTo>
                  <a:pt x="7038" y="-961"/>
                  <a:pt x="13558" y="-961"/>
                  <a:pt x="17579" y="2882"/>
                </a:cubicBezTo>
                <a:close/>
              </a:path>
            </a:pathLst>
          </a:custGeom>
          <a:blipFill>
            <a:blip r:embed="rId2"/>
          </a:blipFill>
          <a:ln w="12700">
            <a:miter lim="400000"/>
          </a:ln>
          <a:effectLst>
            <a:outerShdw blurRad="101600" dist="25400" dir="5400000" rotWithShape="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t>B001</a:t>
            </a:r>
          </a:p>
        </p:txBody>
      </p:sp>
      <p:sp>
        <p:nvSpPr>
          <p:cNvPr id="119" name="Shape 119"/>
          <p:cNvSpPr/>
          <p:nvPr/>
        </p:nvSpPr>
        <p:spPr>
          <a:xfrm>
            <a:off x="3142840" y="2872064"/>
            <a:ext cx="1518246" cy="14713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95" h="19679" extrusionOk="0">
                <a:moveTo>
                  <a:pt x="17579" y="2882"/>
                </a:moveTo>
                <a:cubicBezTo>
                  <a:pt x="19590" y="4803"/>
                  <a:pt x="20595" y="7321"/>
                  <a:pt x="20595" y="9839"/>
                </a:cubicBezTo>
                <a:cubicBezTo>
                  <a:pt x="20595" y="12357"/>
                  <a:pt x="19590" y="14875"/>
                  <a:pt x="17579" y="16796"/>
                </a:cubicBezTo>
                <a:cubicBezTo>
                  <a:pt x="13558" y="20639"/>
                  <a:pt x="7038" y="20639"/>
                  <a:pt x="3016" y="16796"/>
                </a:cubicBezTo>
                <a:cubicBezTo>
                  <a:pt x="-1005" y="12954"/>
                  <a:pt x="-1005" y="6724"/>
                  <a:pt x="3016" y="2882"/>
                </a:cubicBezTo>
                <a:cubicBezTo>
                  <a:pt x="7038" y="-961"/>
                  <a:pt x="13558" y="-961"/>
                  <a:pt x="17579" y="2882"/>
                </a:cubicBezTo>
                <a:close/>
              </a:path>
            </a:pathLst>
          </a:custGeom>
          <a:blipFill>
            <a:blip r:embed="rId2"/>
          </a:blipFill>
          <a:ln w="12700">
            <a:miter lim="400000"/>
          </a:ln>
          <a:effectLst>
            <a:outerShdw blurRad="101600" dist="25400" dir="5400000" rotWithShape="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t>Blockchain</a:t>
            </a:r>
          </a:p>
        </p:txBody>
      </p:sp>
      <p:sp>
        <p:nvSpPr>
          <p:cNvPr id="120" name="Shape 120"/>
          <p:cNvSpPr/>
          <p:nvPr/>
        </p:nvSpPr>
        <p:spPr>
          <a:xfrm rot="2089036">
            <a:off x="4890482" y="811936"/>
            <a:ext cx="1154718" cy="6209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3498" y="0"/>
                  <a:pt x="6997" y="0"/>
                  <a:pt x="10495" y="0"/>
                </a:cubicBezTo>
                <a:cubicBezTo>
                  <a:pt x="14197" y="0"/>
                  <a:pt x="17898" y="0"/>
                  <a:pt x="21600" y="0"/>
                </a:cubicBez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</a:blip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t>A Bank</a:t>
            </a:r>
          </a:p>
        </p:txBody>
      </p:sp>
      <p:sp>
        <p:nvSpPr>
          <p:cNvPr id="121" name="Shape 121"/>
          <p:cNvSpPr/>
          <p:nvPr/>
        </p:nvSpPr>
        <p:spPr>
          <a:xfrm rot="16240829">
            <a:off x="-95498" y="3214568"/>
            <a:ext cx="1154719" cy="62094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t>C Bank</a:t>
            </a:r>
          </a:p>
        </p:txBody>
      </p:sp>
      <p:sp>
        <p:nvSpPr>
          <p:cNvPr id="122" name="Shape 122"/>
          <p:cNvSpPr/>
          <p:nvPr/>
        </p:nvSpPr>
        <p:spPr>
          <a:xfrm rot="19069391">
            <a:off x="5026699" y="5877682"/>
            <a:ext cx="1154718" cy="62094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t>B Bank</a:t>
            </a:r>
          </a:p>
        </p:txBody>
      </p:sp>
      <p:sp>
        <p:nvSpPr>
          <p:cNvPr id="123" name="Shape 123"/>
          <p:cNvSpPr/>
          <p:nvPr/>
        </p:nvSpPr>
        <p:spPr>
          <a:xfrm>
            <a:off x="7606030" y="917935"/>
            <a:ext cx="3089559" cy="13763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t>事件流：</a:t>
            </a:r>
          </a:p>
          <a:p>
            <a:r>
              <a:t>1. C Bank客人在C002上取款</a:t>
            </a:r>
          </a:p>
          <a:p>
            <a:r>
              <a:t>2. C002向C Bank发起请求</a:t>
            </a:r>
          </a:p>
          <a:p>
            <a:r>
              <a:t>3. C Bank 响应C002请求</a:t>
            </a:r>
          </a:p>
        </p:txBody>
      </p:sp>
      <p:sp>
        <p:nvSpPr>
          <p:cNvPr id="124" name="Shape 124"/>
          <p:cNvSpPr/>
          <p:nvPr/>
        </p:nvSpPr>
        <p:spPr>
          <a:xfrm>
            <a:off x="1775910" y="1828394"/>
            <a:ext cx="231277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t>1</a:t>
            </a:r>
          </a:p>
        </p:txBody>
      </p:sp>
      <p:sp>
        <p:nvSpPr>
          <p:cNvPr id="125" name="Shape 125"/>
          <p:cNvSpPr/>
          <p:nvPr/>
        </p:nvSpPr>
        <p:spPr>
          <a:xfrm flipH="1">
            <a:off x="788782" y="2857665"/>
            <a:ext cx="634202" cy="634202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26" name="Shape 126"/>
          <p:cNvSpPr/>
          <p:nvPr/>
        </p:nvSpPr>
        <p:spPr>
          <a:xfrm>
            <a:off x="956703" y="2850182"/>
            <a:ext cx="231277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t>2</a:t>
            </a:r>
          </a:p>
        </p:txBody>
      </p:sp>
      <p:sp>
        <p:nvSpPr>
          <p:cNvPr id="127" name="Shape 127"/>
          <p:cNvSpPr/>
          <p:nvPr/>
        </p:nvSpPr>
        <p:spPr>
          <a:xfrm flipV="1">
            <a:off x="795696" y="3033485"/>
            <a:ext cx="676641" cy="676641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28" name="Shape 128"/>
          <p:cNvSpPr/>
          <p:nvPr/>
        </p:nvSpPr>
        <p:spPr>
          <a:xfrm>
            <a:off x="1094904" y="3275329"/>
            <a:ext cx="231277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t>3</a:t>
            </a:r>
          </a:p>
        </p:txBody>
      </p:sp>
    </p:spTree>
  </p:cSld>
  <p:clrMapOvr>
    <a:masterClrMapping/>
  </p:clrMapOvr>
  <p:transition spd="slow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/>
          <p:nvPr/>
        </p:nvSpPr>
        <p:spPr>
          <a:xfrm>
            <a:off x="3902257" y="7510756"/>
            <a:ext cx="4114801" cy="264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r>
              <a:t>RESTRICTED</a:t>
            </a:r>
          </a:p>
        </p:txBody>
      </p:sp>
      <p:sp>
        <p:nvSpPr>
          <p:cNvPr id="131" name="Shape 131"/>
          <p:cNvSpPr>
            <a:spLocks noGrp="1"/>
          </p:cNvSpPr>
          <p:nvPr>
            <p:ph type="sldNum" sz="quarter" idx="2"/>
          </p:nvPr>
        </p:nvSpPr>
        <p:spPr>
          <a:xfrm>
            <a:off x="11878530" y="6596841"/>
            <a:ext cx="127001" cy="13554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7</a:t>
            </a:fld>
            <a:endParaRPr/>
          </a:p>
        </p:txBody>
      </p:sp>
      <p:sp>
        <p:nvSpPr>
          <p:cNvPr id="132" name="Shape 132"/>
          <p:cNvSpPr/>
          <p:nvPr/>
        </p:nvSpPr>
        <p:spPr>
          <a:xfrm>
            <a:off x="584237" y="250308"/>
            <a:ext cx="10836921" cy="41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b">
            <a:spAutoFit/>
          </a:bodyPr>
          <a:lstStyle>
            <a:lvl1pPr defTabSz="1108479">
              <a:lnSpc>
                <a:spcPct val="90000"/>
              </a:lnSpc>
              <a:defRPr sz="2400">
                <a:solidFill>
                  <a:srgbClr val="FF000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CWD - 它行卡在本行机</a:t>
            </a:r>
          </a:p>
        </p:txBody>
      </p:sp>
      <p:sp>
        <p:nvSpPr>
          <p:cNvPr id="133" name="Shape 133"/>
          <p:cNvSpPr/>
          <p:nvPr/>
        </p:nvSpPr>
        <p:spPr>
          <a:xfrm>
            <a:off x="3119233" y="1227991"/>
            <a:ext cx="1270001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95" h="19679" extrusionOk="0">
                <a:moveTo>
                  <a:pt x="17579" y="2882"/>
                </a:moveTo>
                <a:cubicBezTo>
                  <a:pt x="19590" y="4803"/>
                  <a:pt x="20595" y="7321"/>
                  <a:pt x="20595" y="9839"/>
                </a:cubicBezTo>
                <a:cubicBezTo>
                  <a:pt x="20595" y="12357"/>
                  <a:pt x="19590" y="14875"/>
                  <a:pt x="17579" y="16796"/>
                </a:cubicBezTo>
                <a:cubicBezTo>
                  <a:pt x="13558" y="20639"/>
                  <a:pt x="7038" y="20639"/>
                  <a:pt x="3016" y="16796"/>
                </a:cubicBezTo>
                <a:cubicBezTo>
                  <a:pt x="-1005" y="12954"/>
                  <a:pt x="-1005" y="6724"/>
                  <a:pt x="3016" y="2882"/>
                </a:cubicBezTo>
                <a:cubicBezTo>
                  <a:pt x="7038" y="-961"/>
                  <a:pt x="13558" y="-961"/>
                  <a:pt x="17579" y="2882"/>
                </a:cubicBezTo>
                <a:close/>
              </a:path>
            </a:pathLst>
          </a:custGeom>
          <a:blipFill>
            <a:blip r:embed="rId2"/>
          </a:blipFill>
          <a:ln w="12700">
            <a:miter lim="400000"/>
          </a:ln>
          <a:effectLst>
            <a:outerShdw blurRad="101600" dist="25400" dir="5400000" rotWithShape="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t>A001</a:t>
            </a:r>
          </a:p>
        </p:txBody>
      </p:sp>
      <p:sp>
        <p:nvSpPr>
          <p:cNvPr id="134" name="Shape 134"/>
          <p:cNvSpPr/>
          <p:nvPr/>
        </p:nvSpPr>
        <p:spPr>
          <a:xfrm>
            <a:off x="1421580" y="2156732"/>
            <a:ext cx="1270001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95" h="19679" extrusionOk="0">
                <a:moveTo>
                  <a:pt x="17579" y="2882"/>
                </a:moveTo>
                <a:cubicBezTo>
                  <a:pt x="19590" y="4803"/>
                  <a:pt x="20595" y="7321"/>
                  <a:pt x="20595" y="9839"/>
                </a:cubicBezTo>
                <a:cubicBezTo>
                  <a:pt x="20595" y="12357"/>
                  <a:pt x="19590" y="14875"/>
                  <a:pt x="17579" y="16796"/>
                </a:cubicBezTo>
                <a:cubicBezTo>
                  <a:pt x="13558" y="20639"/>
                  <a:pt x="7038" y="20639"/>
                  <a:pt x="3016" y="16796"/>
                </a:cubicBezTo>
                <a:cubicBezTo>
                  <a:pt x="-1005" y="12954"/>
                  <a:pt x="-1005" y="6724"/>
                  <a:pt x="3016" y="2882"/>
                </a:cubicBezTo>
                <a:cubicBezTo>
                  <a:pt x="7038" y="-961"/>
                  <a:pt x="13558" y="-961"/>
                  <a:pt x="17579" y="2882"/>
                </a:cubicBezTo>
                <a:close/>
              </a:path>
            </a:pathLst>
          </a:custGeom>
          <a:blipFill>
            <a:blip r:embed="rId2"/>
          </a:blipFill>
          <a:ln w="12700">
            <a:miter lim="400000"/>
          </a:ln>
          <a:effectLst>
            <a:outerShdw blurRad="101600" dist="25400" dir="5400000" rotWithShape="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t>C002</a:t>
            </a:r>
          </a:p>
        </p:txBody>
      </p:sp>
      <p:sp>
        <p:nvSpPr>
          <p:cNvPr id="135" name="Shape 135"/>
          <p:cNvSpPr/>
          <p:nvPr/>
        </p:nvSpPr>
        <p:spPr>
          <a:xfrm>
            <a:off x="1421580" y="3951147"/>
            <a:ext cx="1270001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95" h="19679" extrusionOk="0">
                <a:moveTo>
                  <a:pt x="17579" y="2882"/>
                </a:moveTo>
                <a:cubicBezTo>
                  <a:pt x="19590" y="4803"/>
                  <a:pt x="20595" y="7321"/>
                  <a:pt x="20595" y="9839"/>
                </a:cubicBezTo>
                <a:cubicBezTo>
                  <a:pt x="20595" y="12357"/>
                  <a:pt x="19590" y="14875"/>
                  <a:pt x="17579" y="16796"/>
                </a:cubicBezTo>
                <a:cubicBezTo>
                  <a:pt x="13558" y="20639"/>
                  <a:pt x="7038" y="20639"/>
                  <a:pt x="3016" y="16796"/>
                </a:cubicBezTo>
                <a:cubicBezTo>
                  <a:pt x="-1005" y="12954"/>
                  <a:pt x="-1005" y="6724"/>
                  <a:pt x="3016" y="2882"/>
                </a:cubicBezTo>
                <a:cubicBezTo>
                  <a:pt x="7038" y="-961"/>
                  <a:pt x="13558" y="-961"/>
                  <a:pt x="17579" y="2882"/>
                </a:cubicBezTo>
                <a:close/>
              </a:path>
            </a:pathLst>
          </a:custGeom>
          <a:blipFill>
            <a:blip r:embed="rId2"/>
          </a:blipFill>
          <a:ln w="12700">
            <a:miter lim="400000"/>
          </a:ln>
          <a:effectLst>
            <a:outerShdw blurRad="101600" dist="25400" dir="5400000" rotWithShape="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t>C001</a:t>
            </a:r>
          </a:p>
        </p:txBody>
      </p:sp>
      <p:sp>
        <p:nvSpPr>
          <p:cNvPr id="136" name="Shape 136"/>
          <p:cNvSpPr/>
          <p:nvPr/>
        </p:nvSpPr>
        <p:spPr>
          <a:xfrm>
            <a:off x="3119233" y="4918766"/>
            <a:ext cx="1270001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95" h="19679" extrusionOk="0">
                <a:moveTo>
                  <a:pt x="17579" y="2882"/>
                </a:moveTo>
                <a:cubicBezTo>
                  <a:pt x="19590" y="4803"/>
                  <a:pt x="20595" y="7321"/>
                  <a:pt x="20595" y="9839"/>
                </a:cubicBezTo>
                <a:cubicBezTo>
                  <a:pt x="20595" y="12357"/>
                  <a:pt x="19590" y="14875"/>
                  <a:pt x="17579" y="16796"/>
                </a:cubicBezTo>
                <a:cubicBezTo>
                  <a:pt x="13558" y="20639"/>
                  <a:pt x="7038" y="20639"/>
                  <a:pt x="3016" y="16796"/>
                </a:cubicBezTo>
                <a:cubicBezTo>
                  <a:pt x="-1005" y="12954"/>
                  <a:pt x="-1005" y="6724"/>
                  <a:pt x="3016" y="2882"/>
                </a:cubicBezTo>
                <a:cubicBezTo>
                  <a:pt x="7038" y="-961"/>
                  <a:pt x="13558" y="-961"/>
                  <a:pt x="17579" y="2882"/>
                </a:cubicBezTo>
                <a:close/>
              </a:path>
            </a:pathLst>
          </a:custGeom>
          <a:blipFill>
            <a:blip r:embed="rId2"/>
          </a:blipFill>
          <a:ln w="12700">
            <a:miter lim="400000"/>
          </a:ln>
          <a:effectLst>
            <a:outerShdw blurRad="101600" dist="25400" dir="5400000" rotWithShape="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t>B002</a:t>
            </a:r>
          </a:p>
        </p:txBody>
      </p:sp>
      <p:sp>
        <p:nvSpPr>
          <p:cNvPr id="137" name="Shape 137"/>
          <p:cNvSpPr/>
          <p:nvPr/>
        </p:nvSpPr>
        <p:spPr>
          <a:xfrm>
            <a:off x="4965700" y="2156732"/>
            <a:ext cx="1270000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95" h="19679" extrusionOk="0">
                <a:moveTo>
                  <a:pt x="17579" y="2882"/>
                </a:moveTo>
                <a:cubicBezTo>
                  <a:pt x="19590" y="4803"/>
                  <a:pt x="20595" y="7321"/>
                  <a:pt x="20595" y="9839"/>
                </a:cubicBezTo>
                <a:cubicBezTo>
                  <a:pt x="20595" y="12357"/>
                  <a:pt x="19590" y="14875"/>
                  <a:pt x="17579" y="16796"/>
                </a:cubicBezTo>
                <a:cubicBezTo>
                  <a:pt x="13558" y="20639"/>
                  <a:pt x="7038" y="20639"/>
                  <a:pt x="3016" y="16796"/>
                </a:cubicBezTo>
                <a:cubicBezTo>
                  <a:pt x="-1005" y="12954"/>
                  <a:pt x="-1005" y="6724"/>
                  <a:pt x="3016" y="2882"/>
                </a:cubicBezTo>
                <a:cubicBezTo>
                  <a:pt x="7038" y="-961"/>
                  <a:pt x="13558" y="-961"/>
                  <a:pt x="17579" y="2882"/>
                </a:cubicBezTo>
                <a:close/>
              </a:path>
            </a:pathLst>
          </a:custGeom>
          <a:blipFill>
            <a:blip r:embed="rId2"/>
          </a:blipFill>
          <a:ln w="12700">
            <a:miter lim="400000"/>
          </a:ln>
          <a:effectLst>
            <a:outerShdw blurRad="101600" dist="25400" dir="5400000" rotWithShape="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t>A002</a:t>
            </a:r>
          </a:p>
        </p:txBody>
      </p:sp>
      <p:sp>
        <p:nvSpPr>
          <p:cNvPr id="138" name="Shape 138"/>
          <p:cNvSpPr/>
          <p:nvPr/>
        </p:nvSpPr>
        <p:spPr>
          <a:xfrm>
            <a:off x="4965700" y="3951147"/>
            <a:ext cx="1270000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95" h="19679" extrusionOk="0">
                <a:moveTo>
                  <a:pt x="17579" y="2882"/>
                </a:moveTo>
                <a:cubicBezTo>
                  <a:pt x="19590" y="4803"/>
                  <a:pt x="20595" y="7321"/>
                  <a:pt x="20595" y="9839"/>
                </a:cubicBezTo>
                <a:cubicBezTo>
                  <a:pt x="20595" y="12357"/>
                  <a:pt x="19590" y="14875"/>
                  <a:pt x="17579" y="16796"/>
                </a:cubicBezTo>
                <a:cubicBezTo>
                  <a:pt x="13558" y="20639"/>
                  <a:pt x="7038" y="20639"/>
                  <a:pt x="3016" y="16796"/>
                </a:cubicBezTo>
                <a:cubicBezTo>
                  <a:pt x="-1005" y="12954"/>
                  <a:pt x="-1005" y="6724"/>
                  <a:pt x="3016" y="2882"/>
                </a:cubicBezTo>
                <a:cubicBezTo>
                  <a:pt x="7038" y="-961"/>
                  <a:pt x="13558" y="-961"/>
                  <a:pt x="17579" y="2882"/>
                </a:cubicBezTo>
                <a:close/>
              </a:path>
            </a:pathLst>
          </a:custGeom>
          <a:blipFill>
            <a:blip r:embed="rId2"/>
          </a:blipFill>
          <a:ln w="12700">
            <a:miter lim="400000"/>
          </a:ln>
          <a:effectLst>
            <a:outerShdw blurRad="101600" dist="25400" dir="5400000" rotWithShape="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t>B001</a:t>
            </a:r>
          </a:p>
        </p:txBody>
      </p:sp>
      <p:sp>
        <p:nvSpPr>
          <p:cNvPr id="139" name="Shape 139"/>
          <p:cNvSpPr/>
          <p:nvPr/>
        </p:nvSpPr>
        <p:spPr>
          <a:xfrm>
            <a:off x="3142840" y="2872064"/>
            <a:ext cx="1518246" cy="14713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95" h="19679" extrusionOk="0">
                <a:moveTo>
                  <a:pt x="17579" y="2882"/>
                </a:moveTo>
                <a:cubicBezTo>
                  <a:pt x="19590" y="4803"/>
                  <a:pt x="20595" y="7321"/>
                  <a:pt x="20595" y="9839"/>
                </a:cubicBezTo>
                <a:cubicBezTo>
                  <a:pt x="20595" y="12357"/>
                  <a:pt x="19590" y="14875"/>
                  <a:pt x="17579" y="16796"/>
                </a:cubicBezTo>
                <a:cubicBezTo>
                  <a:pt x="13558" y="20639"/>
                  <a:pt x="7038" y="20639"/>
                  <a:pt x="3016" y="16796"/>
                </a:cubicBezTo>
                <a:cubicBezTo>
                  <a:pt x="-1005" y="12954"/>
                  <a:pt x="-1005" y="6724"/>
                  <a:pt x="3016" y="2882"/>
                </a:cubicBezTo>
                <a:cubicBezTo>
                  <a:pt x="7038" y="-961"/>
                  <a:pt x="13558" y="-961"/>
                  <a:pt x="17579" y="2882"/>
                </a:cubicBezTo>
                <a:close/>
              </a:path>
            </a:pathLst>
          </a:custGeom>
          <a:blipFill>
            <a:blip r:embed="rId2"/>
          </a:blipFill>
          <a:ln w="12700">
            <a:miter lim="400000"/>
          </a:ln>
          <a:effectLst>
            <a:outerShdw blurRad="101600" dist="25400" dir="5400000" rotWithShape="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t>Blockchain</a:t>
            </a:r>
          </a:p>
        </p:txBody>
      </p:sp>
      <p:sp>
        <p:nvSpPr>
          <p:cNvPr id="140" name="Shape 140"/>
          <p:cNvSpPr/>
          <p:nvPr/>
        </p:nvSpPr>
        <p:spPr>
          <a:xfrm rot="2089036">
            <a:off x="4890482" y="811936"/>
            <a:ext cx="1154718" cy="6209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3498" y="0"/>
                  <a:pt x="6997" y="0"/>
                  <a:pt x="10495" y="0"/>
                </a:cubicBezTo>
                <a:cubicBezTo>
                  <a:pt x="14197" y="0"/>
                  <a:pt x="17898" y="0"/>
                  <a:pt x="21600" y="0"/>
                </a:cubicBez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</a:blip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t>A Bank</a:t>
            </a:r>
          </a:p>
        </p:txBody>
      </p:sp>
      <p:sp>
        <p:nvSpPr>
          <p:cNvPr id="141" name="Shape 141"/>
          <p:cNvSpPr/>
          <p:nvPr/>
        </p:nvSpPr>
        <p:spPr>
          <a:xfrm rot="16240829">
            <a:off x="-95498" y="3214568"/>
            <a:ext cx="1154719" cy="62094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t>C Bank</a:t>
            </a:r>
          </a:p>
        </p:txBody>
      </p:sp>
      <p:sp>
        <p:nvSpPr>
          <p:cNvPr id="142" name="Shape 142"/>
          <p:cNvSpPr/>
          <p:nvPr/>
        </p:nvSpPr>
        <p:spPr>
          <a:xfrm rot="19069391">
            <a:off x="5026699" y="5877682"/>
            <a:ext cx="1154718" cy="62094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t>B Bank</a:t>
            </a:r>
          </a:p>
        </p:txBody>
      </p:sp>
      <p:sp>
        <p:nvSpPr>
          <p:cNvPr id="143" name="Shape 143"/>
          <p:cNvSpPr/>
          <p:nvPr/>
        </p:nvSpPr>
        <p:spPr>
          <a:xfrm>
            <a:off x="7606030" y="917935"/>
            <a:ext cx="4076289" cy="2676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t>事件流：</a:t>
            </a:r>
          </a:p>
          <a:p>
            <a:r>
              <a:t>1. A Bank客人在C002上取款</a:t>
            </a:r>
          </a:p>
          <a:p>
            <a:r>
              <a:t>2. C002向Blockchain发起请求</a:t>
            </a:r>
          </a:p>
          <a:p>
            <a:r>
              <a:t>3. Blockchain随机找了代理ATM : A002</a:t>
            </a:r>
          </a:p>
          <a:p>
            <a:r>
              <a:t>4. A002向A Bank发起交易请求</a:t>
            </a:r>
          </a:p>
          <a:p>
            <a:r>
              <a:t>5. A Bank响应A002请求</a:t>
            </a:r>
          </a:p>
          <a:p>
            <a:r>
              <a:t>6. A002返回给Blockchain</a:t>
            </a:r>
          </a:p>
          <a:p>
            <a:r>
              <a:t>7. Blockchain返回给C002</a:t>
            </a:r>
          </a:p>
        </p:txBody>
      </p:sp>
      <p:sp>
        <p:nvSpPr>
          <p:cNvPr id="144" name="Shape 144"/>
          <p:cNvSpPr/>
          <p:nvPr/>
        </p:nvSpPr>
        <p:spPr>
          <a:xfrm>
            <a:off x="1775910" y="1842217"/>
            <a:ext cx="231277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t>1</a:t>
            </a:r>
          </a:p>
        </p:txBody>
      </p:sp>
      <p:sp>
        <p:nvSpPr>
          <p:cNvPr id="145" name="Shape 145"/>
          <p:cNvSpPr/>
          <p:nvPr/>
        </p:nvSpPr>
        <p:spPr>
          <a:xfrm>
            <a:off x="2596687" y="3104811"/>
            <a:ext cx="584568" cy="252264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46" name="Shape 146"/>
          <p:cNvSpPr/>
          <p:nvPr/>
        </p:nvSpPr>
        <p:spPr>
          <a:xfrm>
            <a:off x="2746914" y="2888282"/>
            <a:ext cx="231278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t>2</a:t>
            </a:r>
          </a:p>
        </p:txBody>
      </p:sp>
      <p:sp>
        <p:nvSpPr>
          <p:cNvPr id="147" name="Shape 147"/>
          <p:cNvSpPr/>
          <p:nvPr/>
        </p:nvSpPr>
        <p:spPr>
          <a:xfrm flipH="1" flipV="1">
            <a:off x="2530588" y="3223983"/>
            <a:ext cx="608219" cy="255000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48" name="Shape 148"/>
          <p:cNvSpPr/>
          <p:nvPr/>
        </p:nvSpPr>
        <p:spPr>
          <a:xfrm>
            <a:off x="2632682" y="3262629"/>
            <a:ext cx="231278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t>7</a:t>
            </a:r>
          </a:p>
        </p:txBody>
      </p:sp>
      <p:sp>
        <p:nvSpPr>
          <p:cNvPr id="149" name="Shape 149"/>
          <p:cNvSpPr/>
          <p:nvPr/>
        </p:nvSpPr>
        <p:spPr>
          <a:xfrm flipV="1">
            <a:off x="4498339" y="2939480"/>
            <a:ext cx="483137" cy="237412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50" name="Shape 150"/>
          <p:cNvSpPr/>
          <p:nvPr/>
        </p:nvSpPr>
        <p:spPr>
          <a:xfrm>
            <a:off x="4583437" y="2767243"/>
            <a:ext cx="231277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t>3</a:t>
            </a:r>
          </a:p>
        </p:txBody>
      </p:sp>
      <p:sp>
        <p:nvSpPr>
          <p:cNvPr id="151" name="Shape 151"/>
          <p:cNvSpPr/>
          <p:nvPr/>
        </p:nvSpPr>
        <p:spPr>
          <a:xfrm flipH="1" flipV="1">
            <a:off x="5371554" y="1424475"/>
            <a:ext cx="120134" cy="773072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52" name="Shape 152"/>
          <p:cNvSpPr/>
          <p:nvPr/>
        </p:nvSpPr>
        <p:spPr>
          <a:xfrm>
            <a:off x="5434261" y="1622005"/>
            <a:ext cx="231278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t>4</a:t>
            </a:r>
          </a:p>
        </p:txBody>
      </p:sp>
      <p:sp>
        <p:nvSpPr>
          <p:cNvPr id="153" name="Shape 153"/>
          <p:cNvSpPr/>
          <p:nvPr/>
        </p:nvSpPr>
        <p:spPr>
          <a:xfrm>
            <a:off x="5184868" y="1326908"/>
            <a:ext cx="115739" cy="942404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54" name="Shape 154"/>
          <p:cNvSpPr/>
          <p:nvPr/>
        </p:nvSpPr>
        <p:spPr>
          <a:xfrm>
            <a:off x="5041234" y="1598760"/>
            <a:ext cx="231278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t>5</a:t>
            </a:r>
          </a:p>
        </p:txBody>
      </p:sp>
      <p:sp>
        <p:nvSpPr>
          <p:cNvPr id="155" name="Shape 155"/>
          <p:cNvSpPr/>
          <p:nvPr/>
        </p:nvSpPr>
        <p:spPr>
          <a:xfrm flipH="1">
            <a:off x="4575545" y="3056439"/>
            <a:ext cx="443614" cy="264855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56" name="Shape 156"/>
          <p:cNvSpPr/>
          <p:nvPr/>
        </p:nvSpPr>
        <p:spPr>
          <a:xfrm>
            <a:off x="4724475" y="3093151"/>
            <a:ext cx="231277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t>6</a:t>
            </a:r>
          </a:p>
        </p:txBody>
      </p:sp>
    </p:spTree>
  </p:cSld>
  <p:clrMapOvr>
    <a:masterClrMapping/>
  </p:clrMapOvr>
  <p:transition spd="slow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/>
          <p:nvPr/>
        </p:nvSpPr>
        <p:spPr>
          <a:xfrm>
            <a:off x="3902257" y="7510756"/>
            <a:ext cx="4114801" cy="264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r>
              <a:t>RESTRICTED</a:t>
            </a:r>
          </a:p>
        </p:txBody>
      </p:sp>
      <p:sp>
        <p:nvSpPr>
          <p:cNvPr id="159" name="Shape 159"/>
          <p:cNvSpPr>
            <a:spLocks noGrp="1"/>
          </p:cNvSpPr>
          <p:nvPr>
            <p:ph type="sldNum" sz="quarter" idx="2"/>
          </p:nvPr>
        </p:nvSpPr>
        <p:spPr>
          <a:xfrm>
            <a:off x="11878530" y="6596841"/>
            <a:ext cx="127001" cy="13554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8</a:t>
            </a:fld>
            <a:endParaRPr/>
          </a:p>
        </p:txBody>
      </p:sp>
      <p:sp>
        <p:nvSpPr>
          <p:cNvPr id="160" name="Shape 160"/>
          <p:cNvSpPr/>
          <p:nvPr/>
        </p:nvSpPr>
        <p:spPr>
          <a:xfrm>
            <a:off x="584237" y="250308"/>
            <a:ext cx="10836921" cy="41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b">
            <a:spAutoFit/>
          </a:bodyPr>
          <a:lstStyle>
            <a:lvl1pPr defTabSz="1108479">
              <a:lnSpc>
                <a:spcPct val="90000"/>
              </a:lnSpc>
              <a:defRPr sz="2400">
                <a:solidFill>
                  <a:srgbClr val="FF000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DEP - 本行卡在本行机</a:t>
            </a:r>
          </a:p>
        </p:txBody>
      </p:sp>
      <p:sp>
        <p:nvSpPr>
          <p:cNvPr id="161" name="Shape 161"/>
          <p:cNvSpPr/>
          <p:nvPr/>
        </p:nvSpPr>
        <p:spPr>
          <a:xfrm>
            <a:off x="3119233" y="1227991"/>
            <a:ext cx="1270001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95" h="19679" extrusionOk="0">
                <a:moveTo>
                  <a:pt x="17579" y="2882"/>
                </a:moveTo>
                <a:cubicBezTo>
                  <a:pt x="19590" y="4803"/>
                  <a:pt x="20595" y="7321"/>
                  <a:pt x="20595" y="9839"/>
                </a:cubicBezTo>
                <a:cubicBezTo>
                  <a:pt x="20595" y="12357"/>
                  <a:pt x="19590" y="14875"/>
                  <a:pt x="17579" y="16796"/>
                </a:cubicBezTo>
                <a:cubicBezTo>
                  <a:pt x="13558" y="20639"/>
                  <a:pt x="7038" y="20639"/>
                  <a:pt x="3016" y="16796"/>
                </a:cubicBezTo>
                <a:cubicBezTo>
                  <a:pt x="-1005" y="12954"/>
                  <a:pt x="-1005" y="6724"/>
                  <a:pt x="3016" y="2882"/>
                </a:cubicBezTo>
                <a:cubicBezTo>
                  <a:pt x="7038" y="-961"/>
                  <a:pt x="13558" y="-961"/>
                  <a:pt x="17579" y="2882"/>
                </a:cubicBezTo>
                <a:close/>
              </a:path>
            </a:pathLst>
          </a:custGeom>
          <a:blipFill>
            <a:blip r:embed="rId2"/>
          </a:blipFill>
          <a:ln w="12700">
            <a:miter lim="400000"/>
          </a:ln>
          <a:effectLst>
            <a:outerShdw blurRad="101600" dist="25400" dir="5400000" rotWithShape="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t>A001</a:t>
            </a:r>
          </a:p>
        </p:txBody>
      </p:sp>
      <p:sp>
        <p:nvSpPr>
          <p:cNvPr id="162" name="Shape 162"/>
          <p:cNvSpPr/>
          <p:nvPr/>
        </p:nvSpPr>
        <p:spPr>
          <a:xfrm>
            <a:off x="1421580" y="2156732"/>
            <a:ext cx="1270001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95" h="19679" extrusionOk="0">
                <a:moveTo>
                  <a:pt x="17579" y="2882"/>
                </a:moveTo>
                <a:cubicBezTo>
                  <a:pt x="19590" y="4803"/>
                  <a:pt x="20595" y="7321"/>
                  <a:pt x="20595" y="9839"/>
                </a:cubicBezTo>
                <a:cubicBezTo>
                  <a:pt x="20595" y="12357"/>
                  <a:pt x="19590" y="14875"/>
                  <a:pt x="17579" y="16796"/>
                </a:cubicBezTo>
                <a:cubicBezTo>
                  <a:pt x="13558" y="20639"/>
                  <a:pt x="7038" y="20639"/>
                  <a:pt x="3016" y="16796"/>
                </a:cubicBezTo>
                <a:cubicBezTo>
                  <a:pt x="-1005" y="12954"/>
                  <a:pt x="-1005" y="6724"/>
                  <a:pt x="3016" y="2882"/>
                </a:cubicBezTo>
                <a:cubicBezTo>
                  <a:pt x="7038" y="-961"/>
                  <a:pt x="13558" y="-961"/>
                  <a:pt x="17579" y="2882"/>
                </a:cubicBezTo>
                <a:close/>
              </a:path>
            </a:pathLst>
          </a:custGeom>
          <a:blipFill>
            <a:blip r:embed="rId2"/>
          </a:blipFill>
          <a:ln w="12700">
            <a:miter lim="400000"/>
          </a:ln>
          <a:effectLst>
            <a:outerShdw blurRad="101600" dist="25400" dir="5400000" rotWithShape="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t>C002</a:t>
            </a:r>
          </a:p>
        </p:txBody>
      </p:sp>
      <p:sp>
        <p:nvSpPr>
          <p:cNvPr id="163" name="Shape 163"/>
          <p:cNvSpPr/>
          <p:nvPr/>
        </p:nvSpPr>
        <p:spPr>
          <a:xfrm>
            <a:off x="1421580" y="3951147"/>
            <a:ext cx="1270001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95" h="19679" extrusionOk="0">
                <a:moveTo>
                  <a:pt x="17579" y="2882"/>
                </a:moveTo>
                <a:cubicBezTo>
                  <a:pt x="19590" y="4803"/>
                  <a:pt x="20595" y="7321"/>
                  <a:pt x="20595" y="9839"/>
                </a:cubicBezTo>
                <a:cubicBezTo>
                  <a:pt x="20595" y="12357"/>
                  <a:pt x="19590" y="14875"/>
                  <a:pt x="17579" y="16796"/>
                </a:cubicBezTo>
                <a:cubicBezTo>
                  <a:pt x="13558" y="20639"/>
                  <a:pt x="7038" y="20639"/>
                  <a:pt x="3016" y="16796"/>
                </a:cubicBezTo>
                <a:cubicBezTo>
                  <a:pt x="-1005" y="12954"/>
                  <a:pt x="-1005" y="6724"/>
                  <a:pt x="3016" y="2882"/>
                </a:cubicBezTo>
                <a:cubicBezTo>
                  <a:pt x="7038" y="-961"/>
                  <a:pt x="13558" y="-961"/>
                  <a:pt x="17579" y="2882"/>
                </a:cubicBezTo>
                <a:close/>
              </a:path>
            </a:pathLst>
          </a:custGeom>
          <a:blipFill>
            <a:blip r:embed="rId2"/>
          </a:blipFill>
          <a:ln w="12700">
            <a:miter lim="400000"/>
          </a:ln>
          <a:effectLst>
            <a:outerShdw blurRad="101600" dist="25400" dir="5400000" rotWithShape="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t>C001</a:t>
            </a:r>
          </a:p>
        </p:txBody>
      </p:sp>
      <p:sp>
        <p:nvSpPr>
          <p:cNvPr id="164" name="Shape 164"/>
          <p:cNvSpPr/>
          <p:nvPr/>
        </p:nvSpPr>
        <p:spPr>
          <a:xfrm>
            <a:off x="3119233" y="4918766"/>
            <a:ext cx="1270001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95" h="19679" extrusionOk="0">
                <a:moveTo>
                  <a:pt x="17579" y="2882"/>
                </a:moveTo>
                <a:cubicBezTo>
                  <a:pt x="19590" y="4803"/>
                  <a:pt x="20595" y="7321"/>
                  <a:pt x="20595" y="9839"/>
                </a:cubicBezTo>
                <a:cubicBezTo>
                  <a:pt x="20595" y="12357"/>
                  <a:pt x="19590" y="14875"/>
                  <a:pt x="17579" y="16796"/>
                </a:cubicBezTo>
                <a:cubicBezTo>
                  <a:pt x="13558" y="20639"/>
                  <a:pt x="7038" y="20639"/>
                  <a:pt x="3016" y="16796"/>
                </a:cubicBezTo>
                <a:cubicBezTo>
                  <a:pt x="-1005" y="12954"/>
                  <a:pt x="-1005" y="6724"/>
                  <a:pt x="3016" y="2882"/>
                </a:cubicBezTo>
                <a:cubicBezTo>
                  <a:pt x="7038" y="-961"/>
                  <a:pt x="13558" y="-961"/>
                  <a:pt x="17579" y="2882"/>
                </a:cubicBezTo>
                <a:close/>
              </a:path>
            </a:pathLst>
          </a:custGeom>
          <a:blipFill>
            <a:blip r:embed="rId2"/>
          </a:blipFill>
          <a:ln w="12700">
            <a:miter lim="400000"/>
          </a:ln>
          <a:effectLst>
            <a:outerShdw blurRad="101600" dist="25400" dir="5400000" rotWithShape="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t>B002</a:t>
            </a:r>
          </a:p>
        </p:txBody>
      </p:sp>
      <p:sp>
        <p:nvSpPr>
          <p:cNvPr id="165" name="Shape 165"/>
          <p:cNvSpPr/>
          <p:nvPr/>
        </p:nvSpPr>
        <p:spPr>
          <a:xfrm>
            <a:off x="4965700" y="2156732"/>
            <a:ext cx="1270000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95" h="19679" extrusionOk="0">
                <a:moveTo>
                  <a:pt x="17579" y="2882"/>
                </a:moveTo>
                <a:cubicBezTo>
                  <a:pt x="19590" y="4803"/>
                  <a:pt x="20595" y="7321"/>
                  <a:pt x="20595" y="9839"/>
                </a:cubicBezTo>
                <a:cubicBezTo>
                  <a:pt x="20595" y="12357"/>
                  <a:pt x="19590" y="14875"/>
                  <a:pt x="17579" y="16796"/>
                </a:cubicBezTo>
                <a:cubicBezTo>
                  <a:pt x="13558" y="20639"/>
                  <a:pt x="7038" y="20639"/>
                  <a:pt x="3016" y="16796"/>
                </a:cubicBezTo>
                <a:cubicBezTo>
                  <a:pt x="-1005" y="12954"/>
                  <a:pt x="-1005" y="6724"/>
                  <a:pt x="3016" y="2882"/>
                </a:cubicBezTo>
                <a:cubicBezTo>
                  <a:pt x="7038" y="-961"/>
                  <a:pt x="13558" y="-961"/>
                  <a:pt x="17579" y="2882"/>
                </a:cubicBezTo>
                <a:close/>
              </a:path>
            </a:pathLst>
          </a:custGeom>
          <a:blipFill>
            <a:blip r:embed="rId2"/>
          </a:blipFill>
          <a:ln w="12700">
            <a:miter lim="400000"/>
          </a:ln>
          <a:effectLst>
            <a:outerShdw blurRad="101600" dist="25400" dir="5400000" rotWithShape="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t>A002</a:t>
            </a:r>
          </a:p>
        </p:txBody>
      </p:sp>
      <p:sp>
        <p:nvSpPr>
          <p:cNvPr id="166" name="Shape 166"/>
          <p:cNvSpPr/>
          <p:nvPr/>
        </p:nvSpPr>
        <p:spPr>
          <a:xfrm>
            <a:off x="4965700" y="3951147"/>
            <a:ext cx="1270000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95" h="19679" extrusionOk="0">
                <a:moveTo>
                  <a:pt x="17579" y="2882"/>
                </a:moveTo>
                <a:cubicBezTo>
                  <a:pt x="19590" y="4803"/>
                  <a:pt x="20595" y="7321"/>
                  <a:pt x="20595" y="9839"/>
                </a:cubicBezTo>
                <a:cubicBezTo>
                  <a:pt x="20595" y="12357"/>
                  <a:pt x="19590" y="14875"/>
                  <a:pt x="17579" y="16796"/>
                </a:cubicBezTo>
                <a:cubicBezTo>
                  <a:pt x="13558" y="20639"/>
                  <a:pt x="7038" y="20639"/>
                  <a:pt x="3016" y="16796"/>
                </a:cubicBezTo>
                <a:cubicBezTo>
                  <a:pt x="-1005" y="12954"/>
                  <a:pt x="-1005" y="6724"/>
                  <a:pt x="3016" y="2882"/>
                </a:cubicBezTo>
                <a:cubicBezTo>
                  <a:pt x="7038" y="-961"/>
                  <a:pt x="13558" y="-961"/>
                  <a:pt x="17579" y="2882"/>
                </a:cubicBezTo>
                <a:close/>
              </a:path>
            </a:pathLst>
          </a:custGeom>
          <a:blipFill>
            <a:blip r:embed="rId2"/>
          </a:blipFill>
          <a:ln w="12700">
            <a:miter lim="400000"/>
          </a:ln>
          <a:effectLst>
            <a:outerShdw blurRad="101600" dist="25400" dir="5400000" rotWithShape="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t>B001</a:t>
            </a:r>
          </a:p>
        </p:txBody>
      </p:sp>
      <p:sp>
        <p:nvSpPr>
          <p:cNvPr id="167" name="Shape 167"/>
          <p:cNvSpPr/>
          <p:nvPr/>
        </p:nvSpPr>
        <p:spPr>
          <a:xfrm>
            <a:off x="3142840" y="2872064"/>
            <a:ext cx="1518246" cy="14713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95" h="19679" extrusionOk="0">
                <a:moveTo>
                  <a:pt x="17579" y="2882"/>
                </a:moveTo>
                <a:cubicBezTo>
                  <a:pt x="19590" y="4803"/>
                  <a:pt x="20595" y="7321"/>
                  <a:pt x="20595" y="9839"/>
                </a:cubicBezTo>
                <a:cubicBezTo>
                  <a:pt x="20595" y="12357"/>
                  <a:pt x="19590" y="14875"/>
                  <a:pt x="17579" y="16796"/>
                </a:cubicBezTo>
                <a:cubicBezTo>
                  <a:pt x="13558" y="20639"/>
                  <a:pt x="7038" y="20639"/>
                  <a:pt x="3016" y="16796"/>
                </a:cubicBezTo>
                <a:cubicBezTo>
                  <a:pt x="-1005" y="12954"/>
                  <a:pt x="-1005" y="6724"/>
                  <a:pt x="3016" y="2882"/>
                </a:cubicBezTo>
                <a:cubicBezTo>
                  <a:pt x="7038" y="-961"/>
                  <a:pt x="13558" y="-961"/>
                  <a:pt x="17579" y="2882"/>
                </a:cubicBezTo>
                <a:close/>
              </a:path>
            </a:pathLst>
          </a:custGeom>
          <a:blipFill>
            <a:blip r:embed="rId2"/>
          </a:blipFill>
          <a:ln w="12700">
            <a:miter lim="400000"/>
          </a:ln>
          <a:effectLst>
            <a:outerShdw blurRad="101600" dist="25400" dir="5400000" rotWithShape="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t>Blockchain</a:t>
            </a:r>
          </a:p>
        </p:txBody>
      </p:sp>
      <p:sp>
        <p:nvSpPr>
          <p:cNvPr id="168" name="Shape 168"/>
          <p:cNvSpPr/>
          <p:nvPr/>
        </p:nvSpPr>
        <p:spPr>
          <a:xfrm rot="2089036">
            <a:off x="4890482" y="811936"/>
            <a:ext cx="1154718" cy="6209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3498" y="0"/>
                  <a:pt x="6997" y="0"/>
                  <a:pt x="10495" y="0"/>
                </a:cubicBezTo>
                <a:cubicBezTo>
                  <a:pt x="14197" y="0"/>
                  <a:pt x="17898" y="0"/>
                  <a:pt x="21600" y="0"/>
                </a:cubicBez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</a:blip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t>A Bank</a:t>
            </a:r>
          </a:p>
        </p:txBody>
      </p:sp>
      <p:sp>
        <p:nvSpPr>
          <p:cNvPr id="169" name="Shape 169"/>
          <p:cNvSpPr/>
          <p:nvPr/>
        </p:nvSpPr>
        <p:spPr>
          <a:xfrm rot="16240829">
            <a:off x="-95498" y="3214568"/>
            <a:ext cx="1154719" cy="62094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t>C Bank</a:t>
            </a:r>
          </a:p>
        </p:txBody>
      </p:sp>
      <p:sp>
        <p:nvSpPr>
          <p:cNvPr id="170" name="Shape 170"/>
          <p:cNvSpPr/>
          <p:nvPr/>
        </p:nvSpPr>
        <p:spPr>
          <a:xfrm rot="19069391">
            <a:off x="5026699" y="5877682"/>
            <a:ext cx="1154718" cy="62094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t>B Bank</a:t>
            </a:r>
          </a:p>
        </p:txBody>
      </p:sp>
      <p:sp>
        <p:nvSpPr>
          <p:cNvPr id="171" name="Shape 171"/>
          <p:cNvSpPr/>
          <p:nvPr/>
        </p:nvSpPr>
        <p:spPr>
          <a:xfrm>
            <a:off x="7606030" y="917935"/>
            <a:ext cx="3089559" cy="13763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t>事件流：</a:t>
            </a:r>
          </a:p>
          <a:p>
            <a:r>
              <a:t>1. C Bank客人在C001上存款</a:t>
            </a:r>
          </a:p>
          <a:p>
            <a:r>
              <a:t>2. C001向C Bank发起请求</a:t>
            </a:r>
          </a:p>
          <a:p>
            <a:r>
              <a:t>3. C Bank 响应C001请求</a:t>
            </a:r>
          </a:p>
        </p:txBody>
      </p:sp>
      <p:sp>
        <p:nvSpPr>
          <p:cNvPr id="172" name="Shape 172"/>
          <p:cNvSpPr/>
          <p:nvPr/>
        </p:nvSpPr>
        <p:spPr>
          <a:xfrm>
            <a:off x="1775910" y="5173591"/>
            <a:ext cx="231277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t>1</a:t>
            </a:r>
          </a:p>
        </p:txBody>
      </p:sp>
      <p:sp>
        <p:nvSpPr>
          <p:cNvPr id="173" name="Shape 173"/>
          <p:cNvSpPr/>
          <p:nvPr/>
        </p:nvSpPr>
        <p:spPr>
          <a:xfrm flipH="1" flipV="1">
            <a:off x="793609" y="3727069"/>
            <a:ext cx="715618" cy="534950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74" name="Shape 174"/>
          <p:cNvSpPr/>
          <p:nvPr/>
        </p:nvSpPr>
        <p:spPr>
          <a:xfrm>
            <a:off x="944003" y="3884059"/>
            <a:ext cx="231277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t>2</a:t>
            </a:r>
          </a:p>
        </p:txBody>
      </p:sp>
      <p:sp>
        <p:nvSpPr>
          <p:cNvPr id="175" name="Shape 175"/>
          <p:cNvSpPr/>
          <p:nvPr/>
        </p:nvSpPr>
        <p:spPr>
          <a:xfrm>
            <a:off x="803048" y="3437207"/>
            <a:ext cx="845533" cy="642344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76" name="Shape 176"/>
          <p:cNvSpPr/>
          <p:nvPr/>
        </p:nvSpPr>
        <p:spPr>
          <a:xfrm>
            <a:off x="1106335" y="3432390"/>
            <a:ext cx="231277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t>3</a:t>
            </a:r>
          </a:p>
        </p:txBody>
      </p:sp>
    </p:spTree>
  </p:cSld>
  <p:clrMapOvr>
    <a:masterClrMapping/>
  </p:clrMapOvr>
  <p:transition spd="slow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/>
          <p:nvPr/>
        </p:nvSpPr>
        <p:spPr>
          <a:xfrm>
            <a:off x="3902257" y="7510756"/>
            <a:ext cx="4114801" cy="264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r>
              <a:t>RESTRICTED</a:t>
            </a:r>
          </a:p>
        </p:txBody>
      </p:sp>
      <p:sp>
        <p:nvSpPr>
          <p:cNvPr id="179" name="Shape 179"/>
          <p:cNvSpPr>
            <a:spLocks noGrp="1"/>
          </p:cNvSpPr>
          <p:nvPr>
            <p:ph type="sldNum" sz="quarter" idx="2"/>
          </p:nvPr>
        </p:nvSpPr>
        <p:spPr>
          <a:xfrm>
            <a:off x="11878530" y="6596841"/>
            <a:ext cx="127001" cy="13554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9</a:t>
            </a:fld>
            <a:endParaRPr/>
          </a:p>
        </p:txBody>
      </p:sp>
      <p:sp>
        <p:nvSpPr>
          <p:cNvPr id="180" name="Shape 180"/>
          <p:cNvSpPr/>
          <p:nvPr/>
        </p:nvSpPr>
        <p:spPr>
          <a:xfrm>
            <a:off x="584237" y="250308"/>
            <a:ext cx="10836921" cy="41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b">
            <a:spAutoFit/>
          </a:bodyPr>
          <a:lstStyle>
            <a:lvl1pPr defTabSz="1108479">
              <a:lnSpc>
                <a:spcPct val="90000"/>
              </a:lnSpc>
              <a:defRPr sz="2400">
                <a:solidFill>
                  <a:srgbClr val="FF000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DEP - 它行卡在本行机</a:t>
            </a:r>
          </a:p>
        </p:txBody>
      </p:sp>
      <p:sp>
        <p:nvSpPr>
          <p:cNvPr id="181" name="Shape 181"/>
          <p:cNvSpPr/>
          <p:nvPr/>
        </p:nvSpPr>
        <p:spPr>
          <a:xfrm>
            <a:off x="3119233" y="1227991"/>
            <a:ext cx="1270001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95" h="19679" extrusionOk="0">
                <a:moveTo>
                  <a:pt x="17579" y="2882"/>
                </a:moveTo>
                <a:cubicBezTo>
                  <a:pt x="19590" y="4803"/>
                  <a:pt x="20595" y="7321"/>
                  <a:pt x="20595" y="9839"/>
                </a:cubicBezTo>
                <a:cubicBezTo>
                  <a:pt x="20595" y="12357"/>
                  <a:pt x="19590" y="14875"/>
                  <a:pt x="17579" y="16796"/>
                </a:cubicBezTo>
                <a:cubicBezTo>
                  <a:pt x="13558" y="20639"/>
                  <a:pt x="7038" y="20639"/>
                  <a:pt x="3016" y="16796"/>
                </a:cubicBezTo>
                <a:cubicBezTo>
                  <a:pt x="-1005" y="12954"/>
                  <a:pt x="-1005" y="6724"/>
                  <a:pt x="3016" y="2882"/>
                </a:cubicBezTo>
                <a:cubicBezTo>
                  <a:pt x="7038" y="-961"/>
                  <a:pt x="13558" y="-961"/>
                  <a:pt x="17579" y="2882"/>
                </a:cubicBezTo>
                <a:close/>
              </a:path>
            </a:pathLst>
          </a:custGeom>
          <a:blipFill>
            <a:blip r:embed="rId2"/>
          </a:blipFill>
          <a:ln w="12700">
            <a:miter lim="400000"/>
          </a:ln>
          <a:effectLst>
            <a:outerShdw blurRad="101600" dist="25400" dir="5400000" rotWithShape="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t>A001</a:t>
            </a:r>
          </a:p>
        </p:txBody>
      </p:sp>
      <p:sp>
        <p:nvSpPr>
          <p:cNvPr id="182" name="Shape 182"/>
          <p:cNvSpPr/>
          <p:nvPr/>
        </p:nvSpPr>
        <p:spPr>
          <a:xfrm>
            <a:off x="1421580" y="2156732"/>
            <a:ext cx="1270001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95" h="19679" extrusionOk="0">
                <a:moveTo>
                  <a:pt x="17579" y="2882"/>
                </a:moveTo>
                <a:cubicBezTo>
                  <a:pt x="19590" y="4803"/>
                  <a:pt x="20595" y="7321"/>
                  <a:pt x="20595" y="9839"/>
                </a:cubicBezTo>
                <a:cubicBezTo>
                  <a:pt x="20595" y="12357"/>
                  <a:pt x="19590" y="14875"/>
                  <a:pt x="17579" y="16796"/>
                </a:cubicBezTo>
                <a:cubicBezTo>
                  <a:pt x="13558" y="20639"/>
                  <a:pt x="7038" y="20639"/>
                  <a:pt x="3016" y="16796"/>
                </a:cubicBezTo>
                <a:cubicBezTo>
                  <a:pt x="-1005" y="12954"/>
                  <a:pt x="-1005" y="6724"/>
                  <a:pt x="3016" y="2882"/>
                </a:cubicBezTo>
                <a:cubicBezTo>
                  <a:pt x="7038" y="-961"/>
                  <a:pt x="13558" y="-961"/>
                  <a:pt x="17579" y="2882"/>
                </a:cubicBezTo>
                <a:close/>
              </a:path>
            </a:pathLst>
          </a:custGeom>
          <a:blipFill>
            <a:blip r:embed="rId2"/>
          </a:blipFill>
          <a:ln w="12700">
            <a:miter lim="400000"/>
          </a:ln>
          <a:effectLst>
            <a:outerShdw blurRad="101600" dist="25400" dir="5400000" rotWithShape="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t>C002</a:t>
            </a:r>
          </a:p>
        </p:txBody>
      </p:sp>
      <p:sp>
        <p:nvSpPr>
          <p:cNvPr id="183" name="Shape 183"/>
          <p:cNvSpPr/>
          <p:nvPr/>
        </p:nvSpPr>
        <p:spPr>
          <a:xfrm>
            <a:off x="1421580" y="3951147"/>
            <a:ext cx="1270001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95" h="19679" extrusionOk="0">
                <a:moveTo>
                  <a:pt x="17579" y="2882"/>
                </a:moveTo>
                <a:cubicBezTo>
                  <a:pt x="19590" y="4803"/>
                  <a:pt x="20595" y="7321"/>
                  <a:pt x="20595" y="9839"/>
                </a:cubicBezTo>
                <a:cubicBezTo>
                  <a:pt x="20595" y="12357"/>
                  <a:pt x="19590" y="14875"/>
                  <a:pt x="17579" y="16796"/>
                </a:cubicBezTo>
                <a:cubicBezTo>
                  <a:pt x="13558" y="20639"/>
                  <a:pt x="7038" y="20639"/>
                  <a:pt x="3016" y="16796"/>
                </a:cubicBezTo>
                <a:cubicBezTo>
                  <a:pt x="-1005" y="12954"/>
                  <a:pt x="-1005" y="6724"/>
                  <a:pt x="3016" y="2882"/>
                </a:cubicBezTo>
                <a:cubicBezTo>
                  <a:pt x="7038" y="-961"/>
                  <a:pt x="13558" y="-961"/>
                  <a:pt x="17579" y="2882"/>
                </a:cubicBezTo>
                <a:close/>
              </a:path>
            </a:pathLst>
          </a:custGeom>
          <a:blipFill>
            <a:blip r:embed="rId2"/>
          </a:blipFill>
          <a:ln w="12700">
            <a:miter lim="400000"/>
          </a:ln>
          <a:effectLst>
            <a:outerShdw blurRad="101600" dist="25400" dir="5400000" rotWithShape="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t>C001</a:t>
            </a:r>
          </a:p>
        </p:txBody>
      </p:sp>
      <p:sp>
        <p:nvSpPr>
          <p:cNvPr id="184" name="Shape 184"/>
          <p:cNvSpPr/>
          <p:nvPr/>
        </p:nvSpPr>
        <p:spPr>
          <a:xfrm>
            <a:off x="3119233" y="4918766"/>
            <a:ext cx="1270001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95" h="19679" extrusionOk="0">
                <a:moveTo>
                  <a:pt x="17579" y="2882"/>
                </a:moveTo>
                <a:cubicBezTo>
                  <a:pt x="19590" y="4803"/>
                  <a:pt x="20595" y="7321"/>
                  <a:pt x="20595" y="9839"/>
                </a:cubicBezTo>
                <a:cubicBezTo>
                  <a:pt x="20595" y="12357"/>
                  <a:pt x="19590" y="14875"/>
                  <a:pt x="17579" y="16796"/>
                </a:cubicBezTo>
                <a:cubicBezTo>
                  <a:pt x="13558" y="20639"/>
                  <a:pt x="7038" y="20639"/>
                  <a:pt x="3016" y="16796"/>
                </a:cubicBezTo>
                <a:cubicBezTo>
                  <a:pt x="-1005" y="12954"/>
                  <a:pt x="-1005" y="6724"/>
                  <a:pt x="3016" y="2882"/>
                </a:cubicBezTo>
                <a:cubicBezTo>
                  <a:pt x="7038" y="-961"/>
                  <a:pt x="13558" y="-961"/>
                  <a:pt x="17579" y="2882"/>
                </a:cubicBezTo>
                <a:close/>
              </a:path>
            </a:pathLst>
          </a:custGeom>
          <a:blipFill>
            <a:blip r:embed="rId2"/>
          </a:blipFill>
          <a:ln w="12700">
            <a:miter lim="400000"/>
          </a:ln>
          <a:effectLst>
            <a:outerShdw blurRad="101600" dist="25400" dir="5400000" rotWithShape="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t>B002</a:t>
            </a:r>
          </a:p>
        </p:txBody>
      </p:sp>
      <p:sp>
        <p:nvSpPr>
          <p:cNvPr id="185" name="Shape 185"/>
          <p:cNvSpPr/>
          <p:nvPr/>
        </p:nvSpPr>
        <p:spPr>
          <a:xfrm>
            <a:off x="4965700" y="2156732"/>
            <a:ext cx="1270000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95" h="19679" extrusionOk="0">
                <a:moveTo>
                  <a:pt x="17579" y="2882"/>
                </a:moveTo>
                <a:cubicBezTo>
                  <a:pt x="19590" y="4803"/>
                  <a:pt x="20595" y="7321"/>
                  <a:pt x="20595" y="9839"/>
                </a:cubicBezTo>
                <a:cubicBezTo>
                  <a:pt x="20595" y="12357"/>
                  <a:pt x="19590" y="14875"/>
                  <a:pt x="17579" y="16796"/>
                </a:cubicBezTo>
                <a:cubicBezTo>
                  <a:pt x="13558" y="20639"/>
                  <a:pt x="7038" y="20639"/>
                  <a:pt x="3016" y="16796"/>
                </a:cubicBezTo>
                <a:cubicBezTo>
                  <a:pt x="-1005" y="12954"/>
                  <a:pt x="-1005" y="6724"/>
                  <a:pt x="3016" y="2882"/>
                </a:cubicBezTo>
                <a:cubicBezTo>
                  <a:pt x="7038" y="-961"/>
                  <a:pt x="13558" y="-961"/>
                  <a:pt x="17579" y="2882"/>
                </a:cubicBezTo>
                <a:close/>
              </a:path>
            </a:pathLst>
          </a:custGeom>
          <a:blipFill>
            <a:blip r:embed="rId2"/>
          </a:blipFill>
          <a:ln w="12700">
            <a:miter lim="400000"/>
          </a:ln>
          <a:effectLst>
            <a:outerShdw blurRad="101600" dist="25400" dir="5400000" rotWithShape="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t>A002</a:t>
            </a:r>
          </a:p>
        </p:txBody>
      </p:sp>
      <p:sp>
        <p:nvSpPr>
          <p:cNvPr id="186" name="Shape 186"/>
          <p:cNvSpPr/>
          <p:nvPr/>
        </p:nvSpPr>
        <p:spPr>
          <a:xfrm>
            <a:off x="4965700" y="3951147"/>
            <a:ext cx="1270000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95" h="19679" extrusionOk="0">
                <a:moveTo>
                  <a:pt x="17579" y="2882"/>
                </a:moveTo>
                <a:cubicBezTo>
                  <a:pt x="19590" y="4803"/>
                  <a:pt x="20595" y="7321"/>
                  <a:pt x="20595" y="9839"/>
                </a:cubicBezTo>
                <a:cubicBezTo>
                  <a:pt x="20595" y="12357"/>
                  <a:pt x="19590" y="14875"/>
                  <a:pt x="17579" y="16796"/>
                </a:cubicBezTo>
                <a:cubicBezTo>
                  <a:pt x="13558" y="20639"/>
                  <a:pt x="7038" y="20639"/>
                  <a:pt x="3016" y="16796"/>
                </a:cubicBezTo>
                <a:cubicBezTo>
                  <a:pt x="-1005" y="12954"/>
                  <a:pt x="-1005" y="6724"/>
                  <a:pt x="3016" y="2882"/>
                </a:cubicBezTo>
                <a:cubicBezTo>
                  <a:pt x="7038" y="-961"/>
                  <a:pt x="13558" y="-961"/>
                  <a:pt x="17579" y="2882"/>
                </a:cubicBezTo>
                <a:close/>
              </a:path>
            </a:pathLst>
          </a:custGeom>
          <a:blipFill>
            <a:blip r:embed="rId2"/>
          </a:blipFill>
          <a:ln w="12700">
            <a:miter lim="400000"/>
          </a:ln>
          <a:effectLst>
            <a:outerShdw blurRad="101600" dist="25400" dir="5400000" rotWithShape="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t>B001</a:t>
            </a:r>
          </a:p>
        </p:txBody>
      </p:sp>
      <p:sp>
        <p:nvSpPr>
          <p:cNvPr id="187" name="Shape 187"/>
          <p:cNvSpPr/>
          <p:nvPr/>
        </p:nvSpPr>
        <p:spPr>
          <a:xfrm>
            <a:off x="3142840" y="2872064"/>
            <a:ext cx="1518246" cy="14713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95" h="19679" extrusionOk="0">
                <a:moveTo>
                  <a:pt x="17579" y="2882"/>
                </a:moveTo>
                <a:cubicBezTo>
                  <a:pt x="19590" y="4803"/>
                  <a:pt x="20595" y="7321"/>
                  <a:pt x="20595" y="9839"/>
                </a:cubicBezTo>
                <a:cubicBezTo>
                  <a:pt x="20595" y="12357"/>
                  <a:pt x="19590" y="14875"/>
                  <a:pt x="17579" y="16796"/>
                </a:cubicBezTo>
                <a:cubicBezTo>
                  <a:pt x="13558" y="20639"/>
                  <a:pt x="7038" y="20639"/>
                  <a:pt x="3016" y="16796"/>
                </a:cubicBezTo>
                <a:cubicBezTo>
                  <a:pt x="-1005" y="12954"/>
                  <a:pt x="-1005" y="6724"/>
                  <a:pt x="3016" y="2882"/>
                </a:cubicBezTo>
                <a:cubicBezTo>
                  <a:pt x="7038" y="-961"/>
                  <a:pt x="13558" y="-961"/>
                  <a:pt x="17579" y="2882"/>
                </a:cubicBezTo>
                <a:close/>
              </a:path>
            </a:pathLst>
          </a:custGeom>
          <a:blipFill>
            <a:blip r:embed="rId2"/>
          </a:blipFill>
          <a:ln w="12700">
            <a:miter lim="400000"/>
          </a:ln>
          <a:effectLst>
            <a:outerShdw blurRad="101600" dist="25400" dir="5400000" rotWithShape="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t>Blockchain</a:t>
            </a:r>
          </a:p>
        </p:txBody>
      </p:sp>
      <p:sp>
        <p:nvSpPr>
          <p:cNvPr id="188" name="Shape 188"/>
          <p:cNvSpPr/>
          <p:nvPr/>
        </p:nvSpPr>
        <p:spPr>
          <a:xfrm rot="2089036">
            <a:off x="4890482" y="811936"/>
            <a:ext cx="1154718" cy="6209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3498" y="0"/>
                  <a:pt x="6997" y="0"/>
                  <a:pt x="10495" y="0"/>
                </a:cubicBezTo>
                <a:cubicBezTo>
                  <a:pt x="14197" y="0"/>
                  <a:pt x="17898" y="0"/>
                  <a:pt x="21600" y="0"/>
                </a:cubicBez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</a:blip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t>A Bank</a:t>
            </a:r>
          </a:p>
        </p:txBody>
      </p:sp>
      <p:sp>
        <p:nvSpPr>
          <p:cNvPr id="189" name="Shape 189"/>
          <p:cNvSpPr/>
          <p:nvPr/>
        </p:nvSpPr>
        <p:spPr>
          <a:xfrm rot="16240829">
            <a:off x="-95498" y="3214568"/>
            <a:ext cx="1154719" cy="62094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t>C Bank</a:t>
            </a:r>
          </a:p>
        </p:txBody>
      </p:sp>
      <p:sp>
        <p:nvSpPr>
          <p:cNvPr id="190" name="Shape 190"/>
          <p:cNvSpPr/>
          <p:nvPr/>
        </p:nvSpPr>
        <p:spPr>
          <a:xfrm rot="19069391">
            <a:off x="5026699" y="5877682"/>
            <a:ext cx="1154718" cy="62094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t>B Bank</a:t>
            </a:r>
          </a:p>
        </p:txBody>
      </p:sp>
      <p:sp>
        <p:nvSpPr>
          <p:cNvPr id="191" name="Shape 191"/>
          <p:cNvSpPr/>
          <p:nvPr/>
        </p:nvSpPr>
        <p:spPr>
          <a:xfrm>
            <a:off x="7606030" y="917935"/>
            <a:ext cx="4076289" cy="2676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t>事件流：</a:t>
            </a:r>
          </a:p>
          <a:p>
            <a:r>
              <a:t>1. A Bank客人在C001上存款</a:t>
            </a:r>
          </a:p>
          <a:p>
            <a:r>
              <a:t>2. C001向Blockchain发起请求</a:t>
            </a:r>
          </a:p>
          <a:p>
            <a:r>
              <a:t>3. Blockchain随机找了代理ATM : A002</a:t>
            </a:r>
          </a:p>
          <a:p>
            <a:r>
              <a:t>4. A002向A Bank发起交易请求</a:t>
            </a:r>
          </a:p>
          <a:p>
            <a:r>
              <a:t>5. A Bank响应A002请求</a:t>
            </a:r>
          </a:p>
          <a:p>
            <a:r>
              <a:t>6. A002返回给Blockchain</a:t>
            </a:r>
          </a:p>
          <a:p>
            <a:r>
              <a:t>7. Blockchain返回给C001</a:t>
            </a:r>
          </a:p>
        </p:txBody>
      </p:sp>
      <p:sp>
        <p:nvSpPr>
          <p:cNvPr id="192" name="Shape 192"/>
          <p:cNvSpPr/>
          <p:nvPr/>
        </p:nvSpPr>
        <p:spPr>
          <a:xfrm>
            <a:off x="1940941" y="5187414"/>
            <a:ext cx="231278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t>1</a:t>
            </a:r>
          </a:p>
        </p:txBody>
      </p:sp>
      <p:sp>
        <p:nvSpPr>
          <p:cNvPr id="193" name="Shape 193"/>
          <p:cNvSpPr/>
          <p:nvPr/>
        </p:nvSpPr>
        <p:spPr>
          <a:xfrm flipV="1">
            <a:off x="2631505" y="3855537"/>
            <a:ext cx="533485" cy="339595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94" name="Shape 194"/>
          <p:cNvSpPr/>
          <p:nvPr/>
        </p:nvSpPr>
        <p:spPr>
          <a:xfrm flipH="1">
            <a:off x="2692130" y="4035589"/>
            <a:ext cx="595585" cy="339613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95" name="Shape 195"/>
          <p:cNvSpPr/>
          <p:nvPr/>
        </p:nvSpPr>
        <p:spPr>
          <a:xfrm>
            <a:off x="2741394" y="3775209"/>
            <a:ext cx="231278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t>2</a:t>
            </a:r>
          </a:p>
        </p:txBody>
      </p:sp>
      <p:sp>
        <p:nvSpPr>
          <p:cNvPr id="196" name="Shape 196"/>
          <p:cNvSpPr/>
          <p:nvPr/>
        </p:nvSpPr>
        <p:spPr>
          <a:xfrm>
            <a:off x="2915529" y="4124156"/>
            <a:ext cx="231278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r>
              <a:t>7</a:t>
            </a:r>
          </a:p>
        </p:txBody>
      </p:sp>
      <p:sp>
        <p:nvSpPr>
          <p:cNvPr id="197" name="Shape 197"/>
          <p:cNvSpPr/>
          <p:nvPr/>
        </p:nvSpPr>
        <p:spPr>
          <a:xfrm flipV="1">
            <a:off x="4537620" y="2909423"/>
            <a:ext cx="453912" cy="252984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98" name="Shape 198"/>
          <p:cNvSpPr/>
          <p:nvPr/>
        </p:nvSpPr>
        <p:spPr>
          <a:xfrm flipH="1">
            <a:off x="4573468" y="3070726"/>
            <a:ext cx="371667" cy="237014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99" name="Shape 199"/>
          <p:cNvSpPr/>
          <p:nvPr/>
        </p:nvSpPr>
        <p:spPr>
          <a:xfrm>
            <a:off x="4552932" y="2781066"/>
            <a:ext cx="231277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t>3</a:t>
            </a:r>
          </a:p>
        </p:txBody>
      </p:sp>
      <p:sp>
        <p:nvSpPr>
          <p:cNvPr id="200" name="Shape 200"/>
          <p:cNvSpPr/>
          <p:nvPr/>
        </p:nvSpPr>
        <p:spPr>
          <a:xfrm>
            <a:off x="4719996" y="3064490"/>
            <a:ext cx="231277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t>6</a:t>
            </a:r>
          </a:p>
        </p:txBody>
      </p:sp>
      <p:sp>
        <p:nvSpPr>
          <p:cNvPr id="201" name="Shape 201"/>
          <p:cNvSpPr/>
          <p:nvPr/>
        </p:nvSpPr>
        <p:spPr>
          <a:xfrm flipV="1">
            <a:off x="5467841" y="1590383"/>
            <a:ext cx="1" cy="545217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202" name="Shape 202"/>
          <p:cNvSpPr/>
          <p:nvPr/>
        </p:nvSpPr>
        <p:spPr>
          <a:xfrm>
            <a:off x="5485061" y="1731107"/>
            <a:ext cx="231278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t>4</a:t>
            </a:r>
          </a:p>
        </p:txBody>
      </p:sp>
      <p:sp>
        <p:nvSpPr>
          <p:cNvPr id="203" name="Shape 203"/>
          <p:cNvSpPr/>
          <p:nvPr/>
        </p:nvSpPr>
        <p:spPr>
          <a:xfrm>
            <a:off x="5287036" y="1466683"/>
            <a:ext cx="1" cy="716416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204" name="Shape 204"/>
          <p:cNvSpPr/>
          <p:nvPr/>
        </p:nvSpPr>
        <p:spPr>
          <a:xfrm>
            <a:off x="5051688" y="1636860"/>
            <a:ext cx="231277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t>5</a:t>
            </a:r>
          </a:p>
        </p:txBody>
      </p:sp>
    </p:spTree>
  </p:cSld>
  <p:clrMapOvr>
    <a:masterClrMapping/>
  </p:clrMapOvr>
  <p:transition spd="slow"/>
</p:sld>
</file>

<file path=ppt/theme/theme1.xml><?xml version="1.0" encoding="utf-8"?>
<a:theme xmlns:a="http://schemas.openxmlformats.org/drawingml/2006/main" name="6_HSBC A4 Landscape 2010">
  <a:themeElements>
    <a:clrScheme name="6_HSBC A4 Landscape 2010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7993C1"/>
      </a:accent1>
      <a:accent2>
        <a:srgbClr val="84CAC6"/>
      </a:accent2>
      <a:accent3>
        <a:srgbClr val="62A4D3"/>
      </a:accent3>
      <a:accent4>
        <a:srgbClr val="FABB00"/>
      </a:accent4>
      <a:accent5>
        <a:srgbClr val="FBE700"/>
      </a:accent5>
      <a:accent6>
        <a:srgbClr val="C1D784"/>
      </a:accent6>
      <a:hlink>
        <a:srgbClr val="0000FF"/>
      </a:hlink>
      <a:folHlink>
        <a:srgbClr val="FF00FF"/>
      </a:folHlink>
    </a:clrScheme>
    <a:fontScheme name="6_HSBC A4 Landscape 2010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6_HSBC A4 Landscape 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6_HSBC A4 Landscape 2010">
  <a:themeElements>
    <a:clrScheme name="6_HSBC A4 Landscape 2010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7993C1"/>
      </a:accent1>
      <a:accent2>
        <a:srgbClr val="84CAC6"/>
      </a:accent2>
      <a:accent3>
        <a:srgbClr val="62A4D3"/>
      </a:accent3>
      <a:accent4>
        <a:srgbClr val="FABB00"/>
      </a:accent4>
      <a:accent5>
        <a:srgbClr val="FBE700"/>
      </a:accent5>
      <a:accent6>
        <a:srgbClr val="C1D784"/>
      </a:accent6>
      <a:hlink>
        <a:srgbClr val="0000FF"/>
      </a:hlink>
      <a:folHlink>
        <a:srgbClr val="FF00FF"/>
      </a:folHlink>
    </a:clrScheme>
    <a:fontScheme name="6_HSBC A4 Landscape 2010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6_HSBC A4 Landscape 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1149</Words>
  <Application>Microsoft Office PowerPoint</Application>
  <PresentationFormat>宽屏</PresentationFormat>
  <Paragraphs>421</Paragraphs>
  <Slides>21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28" baseType="lpstr">
      <vt:lpstr>Gulim</vt:lpstr>
      <vt:lpstr>SimHei</vt:lpstr>
      <vt:lpstr>Arial</vt:lpstr>
      <vt:lpstr>Calibri</vt:lpstr>
      <vt:lpstr>Helvetica</vt:lpstr>
      <vt:lpstr>Wingdings</vt:lpstr>
      <vt:lpstr>6_HSBC A4 Landscape 2010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cp:lastModifiedBy>lenovo</cp:lastModifiedBy>
  <cp:revision>1</cp:revision>
  <dcterms:modified xsi:type="dcterms:W3CDTF">2018-01-09T03:16:37Z</dcterms:modified>
</cp:coreProperties>
</file>